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256" r:id="rId2"/>
    <p:sldId id="257" r:id="rId3"/>
    <p:sldId id="287" r:id="rId4"/>
    <p:sldId id="285" r:id="rId5"/>
    <p:sldId id="286" r:id="rId6"/>
    <p:sldId id="288" r:id="rId7"/>
    <p:sldId id="289" r:id="rId8"/>
    <p:sldId id="290" r:id="rId9"/>
    <p:sldId id="302" r:id="rId10"/>
    <p:sldId id="291" r:id="rId11"/>
    <p:sldId id="292" r:id="rId12"/>
    <p:sldId id="293" r:id="rId13"/>
    <p:sldId id="300" r:id="rId14"/>
    <p:sldId id="301" r:id="rId15"/>
    <p:sldId id="294" r:id="rId16"/>
    <p:sldId id="295" r:id="rId17"/>
    <p:sldId id="296" r:id="rId18"/>
    <p:sldId id="297" r:id="rId19"/>
    <p:sldId id="298" r:id="rId20"/>
    <p:sldId id="299" r:id="rId21"/>
    <p:sldId id="28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64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1F32C3-A5E2-4EB9-BC53-159163DBD9C7}" type="datetimeFigureOut">
              <a:rPr lang="en-IN" smtClean="0"/>
              <a:t>11-04-2025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0F4C1-48CC-46FC-8E99-4B75B9E398EC}" type="slidenum">
              <a:rPr lang="en-IN" smtClean="0"/>
              <a:t>‹#›</a:t>
            </a:fld>
            <a:endParaRPr lang="en-IN"/>
          </a:p>
        </p:txBody>
      </p:sp>
    </p:spTree>
    <p:extLst>
      <p:ext uri="{BB962C8B-B14F-4D97-AF65-F5344CB8AC3E}">
        <p14:creationId xmlns:p14="http://schemas.microsoft.com/office/powerpoint/2010/main" val="1194587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D12723-C9B0-4B30-A6DE-D882ECF3160F}" type="datetimeFigureOut">
              <a:rPr lang="en-IN" smtClean="0"/>
              <a:t>11-04-2025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497412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12723-C9B0-4B30-A6DE-D882ECF3160F}" type="datetimeFigureOut">
              <a:rPr lang="en-IN" smtClean="0"/>
              <a:t>11-04-2025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2966979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12723-C9B0-4B30-A6DE-D882ECF3160F}" type="datetimeFigureOut">
              <a:rPr lang="en-IN" smtClean="0"/>
              <a:t>11-04-2025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E469-CD0D-498B-8DDB-D7B03AB8677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11350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12723-C9B0-4B30-A6DE-D882ECF3160F}" type="datetimeFigureOut">
              <a:rPr lang="en-IN" smtClean="0"/>
              <a:t>11-04-2025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3190023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12723-C9B0-4B30-A6DE-D882ECF3160F}" type="datetimeFigureOut">
              <a:rPr lang="en-IN" smtClean="0"/>
              <a:t>11-04-2025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E469-CD0D-498B-8DDB-D7B03AB8677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3175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12723-C9B0-4B30-A6DE-D882ECF3160F}" type="datetimeFigureOut">
              <a:rPr lang="en-IN" smtClean="0"/>
              <a:t>11-04-2025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3088486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12723-C9B0-4B30-A6DE-D882ECF3160F}" type="datetimeFigureOut">
              <a:rPr lang="en-IN" smtClean="0"/>
              <a:t>11-04-2025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459235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12723-C9B0-4B30-A6DE-D882ECF3160F}" type="datetimeFigureOut">
              <a:rPr lang="en-IN" smtClean="0"/>
              <a:t>11-04-2025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3939115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12723-C9B0-4B30-A6DE-D882ECF3160F}" type="datetimeFigureOut">
              <a:rPr lang="en-IN" smtClean="0"/>
              <a:t>11-04-2025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211713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12723-C9B0-4B30-A6DE-D882ECF3160F}" type="datetimeFigureOut">
              <a:rPr lang="en-IN" smtClean="0"/>
              <a:t>11-04-2025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3370239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D12723-C9B0-4B30-A6DE-D882ECF3160F}" type="datetimeFigureOut">
              <a:rPr lang="en-IN" smtClean="0"/>
              <a:t>11-04-2025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3547575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D12723-C9B0-4B30-A6DE-D882ECF3160F}" type="datetimeFigureOut">
              <a:rPr lang="en-IN" smtClean="0"/>
              <a:t>11-04-2025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181725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D12723-C9B0-4B30-A6DE-D882ECF3160F}" type="datetimeFigureOut">
              <a:rPr lang="en-IN" smtClean="0"/>
              <a:t>11-04-2025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166182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D12723-C9B0-4B30-A6DE-D882ECF3160F}" type="datetimeFigureOut">
              <a:rPr lang="en-IN" smtClean="0"/>
              <a:t>11-04-2025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344045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D12723-C9B0-4B30-A6DE-D882ECF3160F}" type="datetimeFigureOut">
              <a:rPr lang="en-IN" smtClean="0"/>
              <a:t>11-04-2025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154874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D12723-C9B0-4B30-A6DE-D882ECF3160F}" type="datetimeFigureOut">
              <a:rPr lang="en-IN" smtClean="0"/>
              <a:t>11-04-2025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30E469-CD0D-498B-8DDB-D7B03AB8677D}" type="slidenum">
              <a:rPr lang="en-IN" smtClean="0"/>
              <a:t>‹#›</a:t>
            </a:fld>
            <a:endParaRPr lang="en-IN"/>
          </a:p>
        </p:txBody>
      </p:sp>
    </p:spTree>
    <p:extLst>
      <p:ext uri="{BB962C8B-B14F-4D97-AF65-F5344CB8AC3E}">
        <p14:creationId xmlns:p14="http://schemas.microsoft.com/office/powerpoint/2010/main" val="266554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D12723-C9B0-4B30-A6DE-D882ECF3160F}" type="datetimeFigureOut">
              <a:rPr lang="en-IN" smtClean="0"/>
              <a:t>11-04-2025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C30E469-CD0D-498B-8DDB-D7B03AB8677D}" type="slidenum">
              <a:rPr lang="en-IN" smtClean="0"/>
              <a:t>‹#›</a:t>
            </a:fld>
            <a:endParaRPr lang="en-IN"/>
          </a:p>
        </p:txBody>
      </p:sp>
    </p:spTree>
    <p:extLst>
      <p:ext uri="{BB962C8B-B14F-4D97-AF65-F5344CB8AC3E}">
        <p14:creationId xmlns:p14="http://schemas.microsoft.com/office/powerpoint/2010/main" val="25015055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A78E-33C0-4D82-B35E-2776A77B16B0}"/>
              </a:ext>
            </a:extLst>
          </p:cNvPr>
          <p:cNvSpPr>
            <a:spLocks noGrp="1"/>
          </p:cNvSpPr>
          <p:nvPr>
            <p:ph type="ctrTitle"/>
          </p:nvPr>
        </p:nvSpPr>
        <p:spPr>
          <a:xfrm>
            <a:off x="1708064" y="990316"/>
            <a:ext cx="8359603" cy="2229468"/>
          </a:xfrm>
        </p:spPr>
        <p:txBody>
          <a:bodyPr/>
          <a:lstStyle/>
          <a:p>
            <a:pPr algn="ctr"/>
            <a:r>
              <a:rPr lang="en-US" sz="2400" b="1" dirty="0">
                <a:solidFill>
                  <a:schemeClr val="accent2"/>
                </a:solidFill>
                <a:latin typeface="Algerian" panose="04020705040A02060702" pitchFamily="82" charset="0"/>
              </a:rPr>
              <a:t> </a:t>
            </a:r>
            <a:r>
              <a:rPr lang="en-US" sz="2400" b="1" dirty="0">
                <a:solidFill>
                  <a:schemeClr val="accent5"/>
                </a:solidFill>
                <a:latin typeface="Algerian" panose="04020705040A02060702" pitchFamily="82" charset="0"/>
              </a:rPr>
              <a:t>Minor PROJECT</a:t>
            </a:r>
            <a:br>
              <a:rPr lang="en-US" sz="2400" b="1" dirty="0">
                <a:solidFill>
                  <a:schemeClr val="accent5"/>
                </a:solidFill>
                <a:latin typeface="Algerian" panose="04020705040A02060702" pitchFamily="82" charset="0"/>
              </a:rPr>
            </a:br>
            <a:r>
              <a:rPr lang="en-US" sz="2400" b="1" dirty="0">
                <a:solidFill>
                  <a:schemeClr val="accent5"/>
                </a:solidFill>
                <a:latin typeface="Algerian" panose="04020705040A02060702" pitchFamily="82" charset="0"/>
              </a:rPr>
              <a:t> PRESENTATION ON  Queuing models in OPDs/ availability of beds/ admission of patients. A hospital based solution is ideal which can be integrated with city wide module.</a:t>
            </a:r>
            <a:endParaRPr lang="en-IN" sz="2400" b="1" dirty="0">
              <a:solidFill>
                <a:schemeClr val="accent5"/>
              </a:solidFill>
              <a:latin typeface="Algerian" panose="04020705040A02060702" pitchFamily="82" charset="0"/>
            </a:endParaRPr>
          </a:p>
        </p:txBody>
      </p:sp>
      <p:sp>
        <p:nvSpPr>
          <p:cNvPr id="3" name="Subtitle 2">
            <a:extLst>
              <a:ext uri="{FF2B5EF4-FFF2-40B4-BE49-F238E27FC236}">
                <a16:creationId xmlns:a16="http://schemas.microsoft.com/office/drawing/2014/main" id="{0CD26605-8667-4020-AC27-AE4D92770D34}"/>
              </a:ext>
            </a:extLst>
          </p:cNvPr>
          <p:cNvSpPr>
            <a:spLocks noGrp="1"/>
          </p:cNvSpPr>
          <p:nvPr>
            <p:ph type="subTitle" idx="1"/>
          </p:nvPr>
        </p:nvSpPr>
        <p:spPr>
          <a:xfrm>
            <a:off x="3606125" y="3366476"/>
            <a:ext cx="4372785" cy="2890888"/>
          </a:xfrm>
        </p:spPr>
        <p:txBody>
          <a:bodyPr>
            <a:normAutofit lnSpcReduction="10000"/>
          </a:bodyPr>
          <a:lstStyle/>
          <a:p>
            <a:pPr algn="ctr"/>
            <a:r>
              <a:rPr lang="en-US" sz="16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Presented By:</a:t>
            </a:r>
          </a:p>
          <a:p>
            <a:pPr algn="ctr">
              <a:lnSpc>
                <a:spcPct val="150000"/>
              </a:lnSpc>
            </a:pPr>
            <a:r>
              <a:rPr lang="en-IN" sz="1600" b="1" dirty="0">
                <a:solidFill>
                  <a:schemeClr val="tx1"/>
                </a:solidFill>
                <a:latin typeface="Arial Black" panose="020B0A04020102020204" pitchFamily="34" charset="0"/>
              </a:rPr>
              <a:t>ABHISEK PANDA – 22UG010159 </a:t>
            </a:r>
          </a:p>
          <a:p>
            <a:pPr algn="ctr">
              <a:lnSpc>
                <a:spcPct val="150000"/>
              </a:lnSpc>
            </a:pPr>
            <a:r>
              <a:rPr lang="en-IN" sz="1600" b="1" dirty="0">
                <a:solidFill>
                  <a:schemeClr val="tx1"/>
                </a:solidFill>
                <a:latin typeface="Arial Black" panose="020B0A04020102020204" pitchFamily="34" charset="0"/>
              </a:rPr>
              <a:t>DEBABRATA MISHRA - 22UG010273 </a:t>
            </a:r>
          </a:p>
          <a:p>
            <a:pPr algn="ctr">
              <a:lnSpc>
                <a:spcPct val="150000"/>
              </a:lnSpc>
            </a:pPr>
            <a:r>
              <a:rPr lang="en-IN" sz="1600" b="1" dirty="0">
                <a:solidFill>
                  <a:schemeClr val="tx1"/>
                </a:solidFill>
                <a:latin typeface="Arial Black" panose="020B0A04020102020204" pitchFamily="34" charset="0"/>
              </a:rPr>
              <a:t>DIPTESH NARENDRA - 22UG010357 </a:t>
            </a:r>
          </a:p>
          <a:p>
            <a:pPr algn="ctr"/>
            <a:endParaRPr lang="en-US" sz="16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16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Under the Guidance of</a:t>
            </a:r>
          </a:p>
          <a:p>
            <a:pPr algn="ctr"/>
            <a:r>
              <a:rPr lang="en-IN" sz="2000" b="1" dirty="0">
                <a:solidFill>
                  <a:schemeClr val="tx1"/>
                </a:solidFill>
                <a:latin typeface="Arial Black" panose="020B0A04020102020204" pitchFamily="34" charset="0"/>
              </a:rPr>
              <a:t>Dr. Gitanjali Mishra</a:t>
            </a:r>
            <a:endParaRPr lang="en-US" sz="2000" b="1" dirty="0">
              <a:solidFill>
                <a:schemeClr val="tx1"/>
              </a:solidFill>
              <a:latin typeface="Arial Black" panose="020B0A04020102020204" pitchFamily="34" charset="0"/>
              <a:ea typeface="Tahoma" panose="020B0604030504040204" pitchFamily="34" charset="0"/>
              <a:cs typeface="Tahoma" panose="020B0604030504040204" pitchFamily="34" charset="0"/>
            </a:endParaRPr>
          </a:p>
          <a:p>
            <a:pPr algn="ctr"/>
            <a:endParaRPr lang="en-US" sz="16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67BC470E-950F-43C5-962F-3C28BC60A8D9}"/>
              </a:ext>
            </a:extLst>
          </p:cNvPr>
          <p:cNvPicPr/>
          <p:nvPr/>
        </p:nvPicPr>
        <p:blipFill>
          <a:blip r:embed="rId2" cstate="print"/>
          <a:srcRect/>
          <a:stretch>
            <a:fillRect/>
          </a:stretch>
        </p:blipFill>
        <p:spPr bwMode="auto">
          <a:xfrm>
            <a:off x="0" y="98284"/>
            <a:ext cx="1853658" cy="1637440"/>
          </a:xfrm>
          <a:prstGeom prst="rect">
            <a:avLst/>
          </a:prstGeom>
          <a:ln>
            <a:noFill/>
          </a:ln>
          <a:effectLst>
            <a:innerShdw blurRad="114300">
              <a:prstClr val="black"/>
            </a:innerShdw>
            <a:softEdge rad="0"/>
          </a:effectLst>
        </p:spPr>
      </p:pic>
      <p:sp>
        <p:nvSpPr>
          <p:cNvPr id="8" name="TextBox 8">
            <a:extLst>
              <a:ext uri="{FF2B5EF4-FFF2-40B4-BE49-F238E27FC236}">
                <a16:creationId xmlns:a16="http://schemas.microsoft.com/office/drawing/2014/main" id="{E3B93A76-2E58-437A-96EC-A6F76D6283DD}"/>
              </a:ext>
            </a:extLst>
          </p:cNvPr>
          <p:cNvSpPr txBox="1">
            <a:spLocks noChangeArrowheads="1"/>
          </p:cNvSpPr>
          <p:nvPr/>
        </p:nvSpPr>
        <p:spPr bwMode="auto">
          <a:xfrm>
            <a:off x="2458865" y="443514"/>
            <a:ext cx="6815138" cy="369888"/>
          </a:xfrm>
          <a:prstGeom prst="rect">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en-IN" altLang="en-US"/>
          </a:p>
        </p:txBody>
      </p:sp>
      <p:sp>
        <p:nvSpPr>
          <p:cNvPr id="9" name="TextBox 9">
            <a:extLst>
              <a:ext uri="{FF2B5EF4-FFF2-40B4-BE49-F238E27FC236}">
                <a16:creationId xmlns:a16="http://schemas.microsoft.com/office/drawing/2014/main" id="{ADBF4484-A8C4-4BAF-B597-AAB3CA324DBC}"/>
              </a:ext>
            </a:extLst>
          </p:cNvPr>
          <p:cNvSpPr txBox="1">
            <a:spLocks noChangeArrowheads="1"/>
          </p:cNvSpPr>
          <p:nvPr/>
        </p:nvSpPr>
        <p:spPr bwMode="auto">
          <a:xfrm>
            <a:off x="2458865" y="443514"/>
            <a:ext cx="76088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IN" altLang="en-US" sz="2000" b="1" dirty="0">
                <a:latin typeface="Times New Roman" panose="02020603050405020304" pitchFamily="18" charset="0"/>
                <a:cs typeface="Times New Roman" panose="02020603050405020304" pitchFamily="18" charset="0"/>
              </a:rPr>
              <a:t>SCHOOL OF ENGINEERING AND TECHNOLOGY</a:t>
            </a:r>
          </a:p>
        </p:txBody>
      </p:sp>
      <p:sp>
        <p:nvSpPr>
          <p:cNvPr id="11" name="TextBox 10">
            <a:extLst>
              <a:ext uri="{FF2B5EF4-FFF2-40B4-BE49-F238E27FC236}">
                <a16:creationId xmlns:a16="http://schemas.microsoft.com/office/drawing/2014/main" id="{65D029EA-243E-441F-A794-98CAFE54CF12}"/>
              </a:ext>
            </a:extLst>
          </p:cNvPr>
          <p:cNvSpPr txBox="1">
            <a:spLocks noChangeArrowheads="1"/>
          </p:cNvSpPr>
          <p:nvPr/>
        </p:nvSpPr>
        <p:spPr bwMode="auto">
          <a:xfrm>
            <a:off x="2650062" y="917004"/>
            <a:ext cx="62849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IN" altLang="en-US" sz="1600" b="1" dirty="0">
                <a:latin typeface="Times New Roman" panose="02020603050405020304" pitchFamily="18" charset="0"/>
                <a:cs typeface="Times New Roman" panose="02020603050405020304" pitchFamily="18" charset="0"/>
              </a:rPr>
              <a:t>DEPARTMENT OF COMPUTER SCIENCE AND ENGINEERING </a:t>
            </a:r>
          </a:p>
        </p:txBody>
      </p:sp>
      <p:sp>
        <p:nvSpPr>
          <p:cNvPr id="16" name="TextBox 4">
            <a:extLst>
              <a:ext uri="{FF2B5EF4-FFF2-40B4-BE49-F238E27FC236}">
                <a16:creationId xmlns:a16="http://schemas.microsoft.com/office/drawing/2014/main" id="{2BA18BEC-608E-4CD0-898B-16B67C397348}"/>
              </a:ext>
            </a:extLst>
          </p:cNvPr>
          <p:cNvSpPr txBox="1">
            <a:spLocks noChangeArrowheads="1"/>
          </p:cNvSpPr>
          <p:nvPr/>
        </p:nvSpPr>
        <p:spPr bwMode="auto">
          <a:xfrm>
            <a:off x="8291074" y="5675822"/>
            <a:ext cx="28527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IN" sz="1400" b="1" dirty="0">
                <a:latin typeface="Arial Black" panose="020B0A04020102020204" pitchFamily="34" charset="0"/>
              </a:rPr>
              <a:t>Dr.</a:t>
            </a:r>
            <a:r>
              <a:rPr lang="en-IN" sz="1400" b="1" dirty="0">
                <a:solidFill>
                  <a:schemeClr val="tx1"/>
                </a:solidFill>
                <a:latin typeface="Arial Black" panose="020B0A04020102020204" pitchFamily="34" charset="0"/>
              </a:rPr>
              <a:t> Gitanjali Mishra</a:t>
            </a:r>
            <a:r>
              <a:rPr lang="en-US" altLang="en-US" sz="1400" b="1" dirty="0">
                <a:latin typeface="Tahoma" panose="020B0604030504040204" pitchFamily="34" charset="0"/>
                <a:ea typeface="Tahoma" panose="020B0604030504040204" pitchFamily="34" charset="0"/>
                <a:cs typeface="Tahoma" panose="020B0604030504040204" pitchFamily="34" charset="0"/>
              </a:rPr>
              <a:t> </a:t>
            </a:r>
          </a:p>
          <a:p>
            <a:pPr algn="ctr"/>
            <a:r>
              <a:rPr lang="en-US" altLang="en-US" sz="1400" b="1" dirty="0">
                <a:latin typeface="Tahoma" panose="020B0604030504040204" pitchFamily="34" charset="0"/>
                <a:ea typeface="Tahoma" panose="020B0604030504040204" pitchFamily="34" charset="0"/>
                <a:cs typeface="Tahoma" panose="020B0604030504040204" pitchFamily="34" charset="0"/>
              </a:rPr>
              <a:t>Dept. Of CSE,</a:t>
            </a:r>
          </a:p>
          <a:p>
            <a:pPr algn="ctr"/>
            <a:r>
              <a:rPr lang="en-US" altLang="en-US" sz="1400" b="1" dirty="0">
                <a:latin typeface="Tahoma" panose="020B0604030504040204" pitchFamily="34" charset="0"/>
                <a:ea typeface="Tahoma" panose="020B0604030504040204" pitchFamily="34" charset="0"/>
                <a:cs typeface="Tahoma" panose="020B0604030504040204" pitchFamily="34" charset="0"/>
              </a:rPr>
              <a:t>GIET University , </a:t>
            </a:r>
            <a:r>
              <a:rPr lang="en-US" altLang="en-US" sz="1400" b="1" dirty="0" err="1">
                <a:latin typeface="Tahoma" panose="020B0604030504040204" pitchFamily="34" charset="0"/>
                <a:ea typeface="Tahoma" panose="020B0604030504040204" pitchFamily="34" charset="0"/>
                <a:cs typeface="Tahoma" panose="020B0604030504040204" pitchFamily="34" charset="0"/>
              </a:rPr>
              <a:t>Gunupur</a:t>
            </a:r>
            <a:endParaRPr lang="en-US" altLang="en-US" sz="1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60164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2E8EB-4EA8-7B49-5030-0DB240FF3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344" y="0"/>
            <a:ext cx="6533311" cy="6858000"/>
          </a:xfrm>
          <a:prstGeom prst="rect">
            <a:avLst/>
          </a:prstGeom>
        </p:spPr>
      </p:pic>
      <p:sp>
        <p:nvSpPr>
          <p:cNvPr id="7" name="TextBox 6">
            <a:extLst>
              <a:ext uri="{FF2B5EF4-FFF2-40B4-BE49-F238E27FC236}">
                <a16:creationId xmlns:a16="http://schemas.microsoft.com/office/drawing/2014/main" id="{74569E2B-177D-9940-44B3-966A97665BE1}"/>
              </a:ext>
            </a:extLst>
          </p:cNvPr>
          <p:cNvSpPr txBox="1"/>
          <p:nvPr/>
        </p:nvSpPr>
        <p:spPr>
          <a:xfrm>
            <a:off x="185420" y="236974"/>
            <a:ext cx="2395220" cy="369332"/>
          </a:xfrm>
          <a:prstGeom prst="rect">
            <a:avLst/>
          </a:prstGeom>
          <a:noFill/>
        </p:spPr>
        <p:txBody>
          <a:bodyPr wrap="square">
            <a:spAutoFit/>
          </a:bodyPr>
          <a:lstStyle/>
          <a:p>
            <a:r>
              <a:rPr lang="en-IN" b="1" dirty="0">
                <a:solidFill>
                  <a:srgbClr val="92D050"/>
                </a:solidFill>
              </a:rPr>
              <a:t>UML –Use Case</a:t>
            </a:r>
          </a:p>
        </p:txBody>
      </p:sp>
    </p:spTree>
    <p:extLst>
      <p:ext uri="{BB962C8B-B14F-4D97-AF65-F5344CB8AC3E}">
        <p14:creationId xmlns:p14="http://schemas.microsoft.com/office/powerpoint/2010/main" val="3339317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5B2FAF-D157-9B74-0631-6119FE9D6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5107"/>
            <a:ext cx="12192000" cy="5413865"/>
          </a:xfrm>
          <a:prstGeom prst="rect">
            <a:avLst/>
          </a:prstGeom>
        </p:spPr>
      </p:pic>
      <p:sp>
        <p:nvSpPr>
          <p:cNvPr id="9" name="TextBox 8">
            <a:extLst>
              <a:ext uri="{FF2B5EF4-FFF2-40B4-BE49-F238E27FC236}">
                <a16:creationId xmlns:a16="http://schemas.microsoft.com/office/drawing/2014/main" id="{81FF93CD-96DD-BE9D-2650-310B4E4886FA}"/>
              </a:ext>
            </a:extLst>
          </p:cNvPr>
          <p:cNvSpPr txBox="1"/>
          <p:nvPr/>
        </p:nvSpPr>
        <p:spPr>
          <a:xfrm>
            <a:off x="175260" y="176014"/>
            <a:ext cx="2344420" cy="400110"/>
          </a:xfrm>
          <a:prstGeom prst="rect">
            <a:avLst/>
          </a:prstGeom>
          <a:noFill/>
        </p:spPr>
        <p:txBody>
          <a:bodyPr wrap="square">
            <a:spAutoFit/>
          </a:bodyPr>
          <a:lstStyle/>
          <a:p>
            <a:r>
              <a:rPr lang="en-IN" sz="2000" b="1" dirty="0">
                <a:solidFill>
                  <a:srgbClr val="92D050"/>
                </a:solidFill>
              </a:rPr>
              <a:t>Structured Chart</a:t>
            </a:r>
          </a:p>
        </p:txBody>
      </p:sp>
    </p:spTree>
    <p:extLst>
      <p:ext uri="{BB962C8B-B14F-4D97-AF65-F5344CB8AC3E}">
        <p14:creationId xmlns:p14="http://schemas.microsoft.com/office/powerpoint/2010/main" val="56541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3EBD6D1-9AD4-CE5E-C96D-D894CC716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580" y="0"/>
            <a:ext cx="8130839" cy="6858000"/>
          </a:xfrm>
          <a:prstGeom prst="rect">
            <a:avLst/>
          </a:prstGeom>
        </p:spPr>
      </p:pic>
      <p:sp>
        <p:nvSpPr>
          <p:cNvPr id="11" name="TextBox 10">
            <a:extLst>
              <a:ext uri="{FF2B5EF4-FFF2-40B4-BE49-F238E27FC236}">
                <a16:creationId xmlns:a16="http://schemas.microsoft.com/office/drawing/2014/main" id="{81EF3A58-A2DF-C648-565C-FE7368F00F25}"/>
              </a:ext>
            </a:extLst>
          </p:cNvPr>
          <p:cNvSpPr txBox="1"/>
          <p:nvPr/>
        </p:nvSpPr>
        <p:spPr>
          <a:xfrm>
            <a:off x="165100" y="226814"/>
            <a:ext cx="2029460" cy="400110"/>
          </a:xfrm>
          <a:prstGeom prst="rect">
            <a:avLst/>
          </a:prstGeom>
          <a:noFill/>
        </p:spPr>
        <p:txBody>
          <a:bodyPr wrap="square">
            <a:spAutoFit/>
          </a:bodyPr>
          <a:lstStyle/>
          <a:p>
            <a:r>
              <a:rPr lang="en-IN" sz="2000" b="1" dirty="0">
                <a:solidFill>
                  <a:srgbClr val="92D050"/>
                </a:solidFill>
              </a:rPr>
              <a:t>Class Diagram</a:t>
            </a:r>
          </a:p>
        </p:txBody>
      </p:sp>
    </p:spTree>
    <p:extLst>
      <p:ext uri="{BB962C8B-B14F-4D97-AF65-F5344CB8AC3E}">
        <p14:creationId xmlns:p14="http://schemas.microsoft.com/office/powerpoint/2010/main" val="2514086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668741-332B-DA28-E2CF-87E35940D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203" y="0"/>
            <a:ext cx="8258841" cy="6858000"/>
          </a:xfrm>
          <a:prstGeom prst="rect">
            <a:avLst/>
          </a:prstGeom>
        </p:spPr>
      </p:pic>
      <p:sp>
        <p:nvSpPr>
          <p:cNvPr id="7" name="TextBox 6">
            <a:extLst>
              <a:ext uri="{FF2B5EF4-FFF2-40B4-BE49-F238E27FC236}">
                <a16:creationId xmlns:a16="http://schemas.microsoft.com/office/drawing/2014/main" id="{3AF9E85C-EC7E-594D-8A11-C82630E1C17F}"/>
              </a:ext>
            </a:extLst>
          </p:cNvPr>
          <p:cNvSpPr txBox="1"/>
          <p:nvPr/>
        </p:nvSpPr>
        <p:spPr>
          <a:xfrm>
            <a:off x="211016" y="398585"/>
            <a:ext cx="3587262" cy="400110"/>
          </a:xfrm>
          <a:prstGeom prst="rect">
            <a:avLst/>
          </a:prstGeom>
          <a:noFill/>
        </p:spPr>
        <p:txBody>
          <a:bodyPr wrap="square">
            <a:spAutoFit/>
          </a:bodyPr>
          <a:lstStyle/>
          <a:p>
            <a:r>
              <a:rPr lang="en-IN" sz="2000" dirty="0">
                <a:solidFill>
                  <a:srgbClr val="92D050"/>
                </a:solidFill>
              </a:rPr>
              <a:t>Collaboration Diagram</a:t>
            </a:r>
          </a:p>
        </p:txBody>
      </p:sp>
    </p:spTree>
    <p:extLst>
      <p:ext uri="{BB962C8B-B14F-4D97-AF65-F5344CB8AC3E}">
        <p14:creationId xmlns:p14="http://schemas.microsoft.com/office/powerpoint/2010/main" val="3810323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BAD66D-282D-A9E0-0400-E963DA2C3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868" y="0"/>
            <a:ext cx="4660611" cy="6858000"/>
          </a:xfrm>
          <a:prstGeom prst="rect">
            <a:avLst/>
          </a:prstGeom>
        </p:spPr>
      </p:pic>
      <p:sp>
        <p:nvSpPr>
          <p:cNvPr id="7" name="TextBox 6">
            <a:extLst>
              <a:ext uri="{FF2B5EF4-FFF2-40B4-BE49-F238E27FC236}">
                <a16:creationId xmlns:a16="http://schemas.microsoft.com/office/drawing/2014/main" id="{2AC0F8D7-0D70-0469-36CD-316748E69276}"/>
              </a:ext>
            </a:extLst>
          </p:cNvPr>
          <p:cNvSpPr txBox="1"/>
          <p:nvPr/>
        </p:nvSpPr>
        <p:spPr>
          <a:xfrm>
            <a:off x="45720" y="249674"/>
            <a:ext cx="2438400" cy="400110"/>
          </a:xfrm>
          <a:prstGeom prst="rect">
            <a:avLst/>
          </a:prstGeom>
          <a:noFill/>
        </p:spPr>
        <p:txBody>
          <a:bodyPr wrap="square">
            <a:spAutoFit/>
          </a:bodyPr>
          <a:lstStyle/>
          <a:p>
            <a:r>
              <a:rPr lang="en-IN" sz="2000" dirty="0">
                <a:solidFill>
                  <a:srgbClr val="92D050"/>
                </a:solidFill>
              </a:rPr>
              <a:t>Activity Diagram</a:t>
            </a:r>
          </a:p>
        </p:txBody>
      </p:sp>
    </p:spTree>
    <p:extLst>
      <p:ext uri="{BB962C8B-B14F-4D97-AF65-F5344CB8AC3E}">
        <p14:creationId xmlns:p14="http://schemas.microsoft.com/office/powerpoint/2010/main" val="83704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6055F5A-515F-8539-6161-7559788B87A5}"/>
              </a:ext>
            </a:extLst>
          </p:cNvPr>
          <p:cNvSpPr>
            <a:spLocks noChangeArrowheads="1"/>
          </p:cNvSpPr>
          <p:nvPr/>
        </p:nvSpPr>
        <p:spPr bwMode="auto">
          <a:xfrm>
            <a:off x="802640" y="655805"/>
            <a:ext cx="9103359" cy="554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 &amp; Performance</a:t>
            </a:r>
            <a:r>
              <a:rPr kumimoji="0" lang="en-US" altLang="en-US" sz="1800" b="0" i="0" u="none" strike="noStrike" cap="none" normalizeH="0" baseline="0" dirty="0">
                <a:ln>
                  <a:noFill/>
                </a:ln>
                <a:solidFill>
                  <a:schemeClr val="tx1"/>
                </a:solidFill>
                <a:effectLst/>
                <a:latin typeface="Arial" panose="020B0604020202020204" pitchFamily="34" charset="0"/>
              </a:rPr>
              <a:t> – Ensuring the system handles large hospital operations efficiently with optimized database performance.</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Real-Time Data Synchronization</a:t>
            </a:r>
            <a:r>
              <a:rPr kumimoji="0" lang="en-US" altLang="en-US" sz="1800" b="0" i="0" u="none" strike="noStrike" cap="none" normalizeH="0" baseline="0" dirty="0">
                <a:ln>
                  <a:noFill/>
                </a:ln>
                <a:solidFill>
                  <a:schemeClr val="tx1"/>
                </a:solidFill>
                <a:effectLst/>
                <a:latin typeface="Arial" panose="020B0604020202020204" pitchFamily="34" charset="0"/>
              </a:rPr>
              <a:t> – Managing live updates for bed availability, appointments, and inventory without lag.</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Security &amp; Role-Based Access Control</a:t>
            </a:r>
            <a:r>
              <a:rPr kumimoji="0" lang="en-US" altLang="en-US" sz="1800" b="0" i="0" u="none" strike="noStrike" cap="none" normalizeH="0" baseline="0" dirty="0">
                <a:ln>
                  <a:noFill/>
                </a:ln>
                <a:solidFill>
                  <a:schemeClr val="tx1"/>
                </a:solidFill>
                <a:effectLst/>
                <a:latin typeface="Arial" panose="020B0604020202020204" pitchFamily="34" charset="0"/>
              </a:rPr>
              <a:t> – Protecting sensitive hospital and patient data with secure authentication and authorization measures.</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Queue &amp; Appointment Management</a:t>
            </a:r>
            <a:r>
              <a:rPr kumimoji="0" lang="en-US" altLang="en-US" sz="1800" b="0" i="0" u="none" strike="noStrike" cap="none" normalizeH="0" baseline="0" dirty="0">
                <a:ln>
                  <a:noFill/>
                </a:ln>
                <a:solidFill>
                  <a:schemeClr val="tx1"/>
                </a:solidFill>
                <a:effectLst/>
                <a:latin typeface="Arial" panose="020B0604020202020204" pitchFamily="34" charset="0"/>
              </a:rPr>
              <a:t> – Developing a priority-based system for optimized patient flow and reduced waiting times.</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System Integration &amp; Future Enhancements</a:t>
            </a:r>
            <a:r>
              <a:rPr kumimoji="0" lang="en-US" altLang="en-US" sz="1800" b="0" i="0" u="none" strike="noStrike" cap="none" normalizeH="0" baseline="0" dirty="0">
                <a:ln>
                  <a:noFill/>
                </a:ln>
                <a:solidFill>
                  <a:schemeClr val="tx1"/>
                </a:solidFill>
                <a:effectLst/>
                <a:latin typeface="Arial" panose="020B0604020202020204" pitchFamily="34" charset="0"/>
              </a:rPr>
              <a:t> – Ensuring seamless connectivity between different modules and planning for AI-driven improvements. </a:t>
            </a:r>
          </a:p>
        </p:txBody>
      </p:sp>
      <p:sp>
        <p:nvSpPr>
          <p:cNvPr id="7" name="TextBox 6">
            <a:extLst>
              <a:ext uri="{FF2B5EF4-FFF2-40B4-BE49-F238E27FC236}">
                <a16:creationId xmlns:a16="http://schemas.microsoft.com/office/drawing/2014/main" id="{C8146481-FDDE-0D28-6CC1-E000D5EA4BA2}"/>
              </a:ext>
            </a:extLst>
          </p:cNvPr>
          <p:cNvSpPr txBox="1"/>
          <p:nvPr/>
        </p:nvSpPr>
        <p:spPr>
          <a:xfrm>
            <a:off x="-1247140" y="255695"/>
            <a:ext cx="4853940" cy="400110"/>
          </a:xfrm>
          <a:prstGeom prst="rect">
            <a:avLst/>
          </a:prstGeom>
          <a:noFill/>
        </p:spPr>
        <p:txBody>
          <a:bodyPr wrap="square">
            <a:spAutoFit/>
          </a:bodyPr>
          <a:lstStyle/>
          <a:p>
            <a:pPr algn="ctr"/>
            <a:r>
              <a:rPr lang="en-US" sz="2000" b="1" dirty="0">
                <a:solidFill>
                  <a:srgbClr val="92D050"/>
                </a:solidFill>
                <a:latin typeface="Times New Roman" panose="02020603050405020304" pitchFamily="18" charset="0"/>
                <a:cs typeface="Times New Roman" panose="02020603050405020304" pitchFamily="18" charset="0"/>
              </a:rPr>
              <a:t>CHALLENGES</a:t>
            </a:r>
            <a:endParaRPr lang="en-IN" sz="2000" b="1" dirty="0">
              <a:solidFill>
                <a:srgbClr val="92D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194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8503AE-B171-B383-94F6-E7D2B0DA3A1D}"/>
              </a:ext>
            </a:extLst>
          </p:cNvPr>
          <p:cNvSpPr txBox="1"/>
          <p:nvPr/>
        </p:nvSpPr>
        <p:spPr>
          <a:xfrm>
            <a:off x="-2039620" y="125214"/>
            <a:ext cx="6101080" cy="369332"/>
          </a:xfrm>
          <a:prstGeom prst="rect">
            <a:avLst/>
          </a:prstGeom>
          <a:noFill/>
        </p:spPr>
        <p:txBody>
          <a:bodyPr wrap="square">
            <a:spAutoFit/>
          </a:bodyPr>
          <a:lstStyle/>
          <a:p>
            <a:pPr algn="ctr"/>
            <a:r>
              <a:rPr lang="en-US" sz="1800" b="1" dirty="0">
                <a:solidFill>
                  <a:srgbClr val="92D050"/>
                </a:solidFill>
                <a:latin typeface="Times New Roman" panose="02020603050405020304" pitchFamily="18" charset="0"/>
                <a:cs typeface="Times New Roman" panose="02020603050405020304" pitchFamily="18" charset="0"/>
              </a:rPr>
              <a:t>LIMITATIONS</a:t>
            </a:r>
            <a:endParaRPr lang="en-IN" sz="1800" b="1" dirty="0">
              <a:solidFill>
                <a:srgbClr val="92D050"/>
              </a:solidFill>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A0AC575A-F9E8-37FA-4887-A68B9CCF3AAD}"/>
              </a:ext>
            </a:extLst>
          </p:cNvPr>
          <p:cNvSpPr>
            <a:spLocks noChangeArrowheads="1"/>
          </p:cNvSpPr>
          <p:nvPr/>
        </p:nvSpPr>
        <p:spPr bwMode="auto">
          <a:xfrm>
            <a:off x="538480" y="655836"/>
            <a:ext cx="8981440" cy="5546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Initial Setup Complexity</a:t>
            </a:r>
            <a:r>
              <a:rPr kumimoji="0" lang="en-US" altLang="en-US" sz="1800" b="0" i="0" u="none" strike="noStrike" cap="none" normalizeH="0" baseline="0" dirty="0">
                <a:ln>
                  <a:noFill/>
                </a:ln>
                <a:solidFill>
                  <a:schemeClr val="tx1"/>
                </a:solidFill>
                <a:effectLst/>
                <a:latin typeface="Arial" panose="020B0604020202020204" pitchFamily="34" charset="0"/>
              </a:rPr>
              <a:t> – Requires significant time and resources for system installation, configuration, and data migration.</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High Dependency on Internet Connectivity</a:t>
            </a:r>
            <a:r>
              <a:rPr kumimoji="0" lang="en-US" altLang="en-US" sz="1800" b="0" i="0" u="none" strike="noStrike" cap="none" normalizeH="0" baseline="0" dirty="0">
                <a:ln>
                  <a:noFill/>
                </a:ln>
                <a:solidFill>
                  <a:schemeClr val="tx1"/>
                </a:solidFill>
                <a:effectLst/>
                <a:latin typeface="Arial" panose="020B0604020202020204" pitchFamily="34" charset="0"/>
              </a:rPr>
              <a:t> – Real-time updates and cloud-based functionalities depend on a stable internet connection.</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User Training &amp; Adaptation</a:t>
            </a:r>
            <a:r>
              <a:rPr kumimoji="0" lang="en-US" altLang="en-US" sz="1800" b="0" i="0" u="none" strike="noStrike" cap="none" normalizeH="0" baseline="0" dirty="0">
                <a:ln>
                  <a:noFill/>
                </a:ln>
                <a:solidFill>
                  <a:schemeClr val="tx1"/>
                </a:solidFill>
                <a:effectLst/>
                <a:latin typeface="Arial" panose="020B0604020202020204" pitchFamily="34" charset="0"/>
              </a:rPr>
              <a:t> – Hospital staff and administrators need proper training to efficiently use the system.</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 Challenges</a:t>
            </a:r>
            <a:r>
              <a:rPr kumimoji="0" lang="en-US" altLang="en-US" sz="1800" b="0" i="0" u="none" strike="noStrike" cap="none" normalizeH="0" baseline="0" dirty="0">
                <a:ln>
                  <a:noFill/>
                </a:ln>
                <a:solidFill>
                  <a:schemeClr val="tx1"/>
                </a:solidFill>
                <a:effectLst/>
                <a:latin typeface="Arial" panose="020B0604020202020204" pitchFamily="34" charset="0"/>
              </a:rPr>
              <a:t> – As hospital data grows, system performance must be continuously optimized to prevent slowdowns.</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Data Security &amp; Compliance Risks</a:t>
            </a:r>
            <a:r>
              <a:rPr kumimoji="0" lang="en-US" altLang="en-US" sz="1800" b="0" i="0" u="none" strike="noStrike" cap="none" normalizeH="0" baseline="0" dirty="0">
                <a:ln>
                  <a:noFill/>
                </a:ln>
                <a:solidFill>
                  <a:schemeClr val="tx1"/>
                </a:solidFill>
                <a:effectLst/>
                <a:latin typeface="Arial" panose="020B0604020202020204" pitchFamily="34" charset="0"/>
              </a:rPr>
              <a:t> – Requires strict security measures to prevent data breaches and ensure compliance with healthcare regulations. 🚀</a:t>
            </a:r>
          </a:p>
        </p:txBody>
      </p:sp>
    </p:spTree>
    <p:extLst>
      <p:ext uri="{BB962C8B-B14F-4D97-AF65-F5344CB8AC3E}">
        <p14:creationId xmlns:p14="http://schemas.microsoft.com/office/powerpoint/2010/main" val="2035626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C1AE9F-BF40-6862-1118-CCDC001A5628}"/>
              </a:ext>
            </a:extLst>
          </p:cNvPr>
          <p:cNvSpPr txBox="1"/>
          <p:nvPr/>
        </p:nvSpPr>
        <p:spPr>
          <a:xfrm>
            <a:off x="-1846580" y="196334"/>
            <a:ext cx="6101080" cy="400110"/>
          </a:xfrm>
          <a:prstGeom prst="rect">
            <a:avLst/>
          </a:prstGeom>
          <a:noFill/>
        </p:spPr>
        <p:txBody>
          <a:bodyPr wrap="square">
            <a:spAutoFit/>
          </a:bodyPr>
          <a:lstStyle/>
          <a:p>
            <a:pPr marL="0" algn="ctr" defTabSz="457200" rtl="0" eaLnBrk="1" latinLnBrk="0" hangingPunct="1"/>
            <a:r>
              <a:rPr lang="en-US" sz="2000" b="1" kern="1200" dirty="0">
                <a:solidFill>
                  <a:srgbClr val="92D050"/>
                </a:solidFill>
                <a:latin typeface="Times New Roman" panose="02020603050405020304" pitchFamily="18" charset="0"/>
                <a:ea typeface="+mn-ea"/>
                <a:cs typeface="Times New Roman" panose="02020603050405020304" pitchFamily="18" charset="0"/>
              </a:rPr>
              <a:t>SCREENSHOTS</a:t>
            </a:r>
            <a:endParaRPr lang="en-IN" sz="2000" b="1" kern="1200" dirty="0">
              <a:solidFill>
                <a:srgbClr val="92D050"/>
              </a:solidFill>
              <a:latin typeface="Times New Roman" panose="02020603050405020304" pitchFamily="18"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B7ACA42F-14D3-73FF-D85D-A7129FD2B1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98" y="596444"/>
            <a:ext cx="4359096" cy="2670176"/>
          </a:xfrm>
          <a:prstGeom prst="rect">
            <a:avLst/>
          </a:prstGeom>
        </p:spPr>
      </p:pic>
      <p:pic>
        <p:nvPicPr>
          <p:cNvPr id="7" name="Picture 6">
            <a:extLst>
              <a:ext uri="{FF2B5EF4-FFF2-40B4-BE49-F238E27FC236}">
                <a16:creationId xmlns:a16="http://schemas.microsoft.com/office/drawing/2014/main" id="{988D5552-7F9E-8909-C9BF-437CA9B13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11" y="3266620"/>
            <a:ext cx="5437888" cy="3550868"/>
          </a:xfrm>
          <a:prstGeom prst="rect">
            <a:avLst/>
          </a:prstGeom>
        </p:spPr>
      </p:pic>
      <p:pic>
        <p:nvPicPr>
          <p:cNvPr id="8" name="Picture 7">
            <a:extLst>
              <a:ext uri="{FF2B5EF4-FFF2-40B4-BE49-F238E27FC236}">
                <a16:creationId xmlns:a16="http://schemas.microsoft.com/office/drawing/2014/main" id="{664C3EFF-6B62-3000-2144-D87DB8F09A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9096" y="-173461"/>
            <a:ext cx="7823548" cy="3221461"/>
          </a:xfrm>
          <a:prstGeom prst="rect">
            <a:avLst/>
          </a:prstGeom>
        </p:spPr>
      </p:pic>
      <p:pic>
        <p:nvPicPr>
          <p:cNvPr id="10" name="Picture 9">
            <a:extLst>
              <a:ext uri="{FF2B5EF4-FFF2-40B4-BE49-F238E27FC236}">
                <a16:creationId xmlns:a16="http://schemas.microsoft.com/office/drawing/2014/main" id="{376D17E1-A335-6415-B010-547901A94A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5064" y="3102497"/>
            <a:ext cx="7026935" cy="2615679"/>
          </a:xfrm>
          <a:prstGeom prst="rect">
            <a:avLst/>
          </a:prstGeom>
        </p:spPr>
      </p:pic>
      <p:pic>
        <p:nvPicPr>
          <p:cNvPr id="11" name="Picture 10">
            <a:extLst>
              <a:ext uri="{FF2B5EF4-FFF2-40B4-BE49-F238E27FC236}">
                <a16:creationId xmlns:a16="http://schemas.microsoft.com/office/drawing/2014/main" id="{488210CD-8EDD-D6FC-FBC7-7106ED4F29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2276" y="5718176"/>
            <a:ext cx="6869723" cy="1099312"/>
          </a:xfrm>
          <a:prstGeom prst="rect">
            <a:avLst/>
          </a:prstGeom>
        </p:spPr>
      </p:pic>
    </p:spTree>
    <p:extLst>
      <p:ext uri="{BB962C8B-B14F-4D97-AF65-F5344CB8AC3E}">
        <p14:creationId xmlns:p14="http://schemas.microsoft.com/office/powerpoint/2010/main" val="382084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526E5DF-9133-5632-ED70-BCEBA0B71DE1}"/>
              </a:ext>
            </a:extLst>
          </p:cNvPr>
          <p:cNvSpPr>
            <a:spLocks noChangeArrowheads="1"/>
          </p:cNvSpPr>
          <p:nvPr/>
        </p:nvSpPr>
        <p:spPr bwMode="auto">
          <a:xfrm>
            <a:off x="556181" y="804310"/>
            <a:ext cx="8955464" cy="5546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Efficient Hospital Management</a:t>
            </a:r>
            <a:r>
              <a:rPr kumimoji="0" lang="en-US" altLang="en-US" sz="1800" b="0" i="0" u="none" strike="noStrike" cap="none" normalizeH="0" baseline="0" dirty="0">
                <a:ln>
                  <a:noFill/>
                </a:ln>
                <a:solidFill>
                  <a:schemeClr val="tx1"/>
                </a:solidFill>
                <a:effectLst/>
                <a:latin typeface="Arial" panose="020B0604020202020204" pitchFamily="34" charset="0"/>
              </a:rPr>
              <a:t> – The system streamlines hospital operations, improving patient care and resource management.</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Enhanced Patient Experience</a:t>
            </a:r>
            <a:r>
              <a:rPr kumimoji="0" lang="en-US" altLang="en-US" sz="1800" b="0" i="0" u="none" strike="noStrike" cap="none" normalizeH="0" baseline="0" dirty="0">
                <a:ln>
                  <a:noFill/>
                </a:ln>
                <a:solidFill>
                  <a:schemeClr val="tx1"/>
                </a:solidFill>
                <a:effectLst/>
                <a:latin typeface="Arial" panose="020B0604020202020204" pitchFamily="34" charset="0"/>
              </a:rPr>
              <a:t> – Provides a user-friendly interface for appointments, medical records, and feedback.</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Real-Time Data Tracking</a:t>
            </a:r>
            <a:r>
              <a:rPr kumimoji="0" lang="en-US" altLang="en-US" sz="1800" b="0" i="0" u="none" strike="noStrike" cap="none" normalizeH="0" baseline="0" dirty="0">
                <a:ln>
                  <a:noFill/>
                </a:ln>
                <a:solidFill>
                  <a:schemeClr val="tx1"/>
                </a:solidFill>
                <a:effectLst/>
                <a:latin typeface="Arial" panose="020B0604020202020204" pitchFamily="34" charset="0"/>
              </a:rPr>
              <a:t> – Enables live updates for bed availability, appointments, and inventory management.</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Secure &amp; Role-Based Access</a:t>
            </a:r>
            <a:r>
              <a:rPr kumimoji="0" lang="en-US" altLang="en-US" sz="1800" b="0" i="0" u="none" strike="noStrike" cap="none" normalizeH="0" baseline="0" dirty="0">
                <a:ln>
                  <a:noFill/>
                </a:ln>
                <a:solidFill>
                  <a:schemeClr val="tx1"/>
                </a:solidFill>
                <a:effectLst/>
                <a:latin typeface="Arial" panose="020B0604020202020204" pitchFamily="34" charset="0"/>
              </a:rPr>
              <a:t> – Ensures data privacy with authentication, encryption, and controlled access.</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 &amp; Future Growth</a:t>
            </a:r>
            <a:r>
              <a:rPr kumimoji="0" lang="en-US" altLang="en-US" sz="1800" b="0" i="0" u="none" strike="noStrike" cap="none" normalizeH="0" baseline="0" dirty="0">
                <a:ln>
                  <a:noFill/>
                </a:ln>
                <a:solidFill>
                  <a:schemeClr val="tx1"/>
                </a:solidFill>
                <a:effectLst/>
                <a:latin typeface="Arial" panose="020B0604020202020204" pitchFamily="34" charset="0"/>
              </a:rPr>
              <a:t> – Designed to integrate AI, automation, and analytics for continuous improvements.</a:t>
            </a:r>
          </a:p>
        </p:txBody>
      </p:sp>
      <p:sp>
        <p:nvSpPr>
          <p:cNvPr id="7" name="TextBox 6">
            <a:extLst>
              <a:ext uri="{FF2B5EF4-FFF2-40B4-BE49-F238E27FC236}">
                <a16:creationId xmlns:a16="http://schemas.microsoft.com/office/drawing/2014/main" id="{785F7E97-0CDC-1775-6CB1-8A240B12FB42}"/>
              </a:ext>
            </a:extLst>
          </p:cNvPr>
          <p:cNvSpPr txBox="1"/>
          <p:nvPr/>
        </p:nvSpPr>
        <p:spPr>
          <a:xfrm>
            <a:off x="308728" y="222872"/>
            <a:ext cx="2302497" cy="400110"/>
          </a:xfrm>
          <a:prstGeom prst="rect">
            <a:avLst/>
          </a:prstGeom>
          <a:noFill/>
        </p:spPr>
        <p:txBody>
          <a:bodyPr wrap="square">
            <a:spAutoFit/>
          </a:bodyPr>
          <a:lstStyle/>
          <a:p>
            <a:r>
              <a:rPr lang="en-IN" sz="2000" b="1" dirty="0">
                <a:solidFill>
                  <a:srgbClr val="92D050"/>
                </a:solidFill>
              </a:rPr>
              <a:t>Conclusion</a:t>
            </a:r>
          </a:p>
        </p:txBody>
      </p:sp>
    </p:spTree>
    <p:extLst>
      <p:ext uri="{BB962C8B-B14F-4D97-AF65-F5344CB8AC3E}">
        <p14:creationId xmlns:p14="http://schemas.microsoft.com/office/powerpoint/2010/main" val="2683890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6BC413-F68A-AC02-A510-32796E3D4B3F}"/>
              </a:ext>
            </a:extLst>
          </p:cNvPr>
          <p:cNvSpPr txBox="1"/>
          <p:nvPr/>
        </p:nvSpPr>
        <p:spPr>
          <a:xfrm>
            <a:off x="666948" y="527901"/>
            <a:ext cx="7760615" cy="5546711"/>
          </a:xfrm>
          <a:prstGeom prst="rect">
            <a:avLst/>
          </a:prstGeom>
          <a:noFill/>
        </p:spPr>
        <p:txBody>
          <a:bodyPr wrap="square">
            <a:spAutoFit/>
          </a:bodyPr>
          <a:lstStyle/>
          <a:p>
            <a:pPr algn="just">
              <a:lnSpc>
                <a:spcPct val="200000"/>
              </a:lnSpc>
            </a:pPr>
            <a:r>
              <a:rPr lang="en-US" b="1" dirty="0"/>
              <a:t>AI-Based Patient Diagnosis</a:t>
            </a:r>
            <a:r>
              <a:rPr lang="en-US" dirty="0"/>
              <a:t> – Integrating AI for predictive analytics to assist doctors in diagnosing diseases more accurately.</a:t>
            </a:r>
          </a:p>
          <a:p>
            <a:pPr algn="just">
              <a:lnSpc>
                <a:spcPct val="200000"/>
              </a:lnSpc>
            </a:pPr>
            <a:r>
              <a:rPr lang="en-US" b="1" dirty="0"/>
              <a:t>Automated Queue Optimization</a:t>
            </a:r>
            <a:r>
              <a:rPr lang="en-US" dirty="0"/>
              <a:t> – Enhancing the queue management system using AI to prioritize patients based on severity and real-time conditions.</a:t>
            </a:r>
          </a:p>
          <a:p>
            <a:pPr algn="just">
              <a:lnSpc>
                <a:spcPct val="200000"/>
              </a:lnSpc>
            </a:pPr>
            <a:r>
              <a:rPr lang="en-US" b="1" dirty="0"/>
              <a:t>IoT Integration for Real-Time Monitoring</a:t>
            </a:r>
            <a:r>
              <a:rPr lang="en-US" dirty="0"/>
              <a:t> – Connecting medical devices to the system for live health tracking and automated alerts.</a:t>
            </a:r>
          </a:p>
          <a:p>
            <a:pPr algn="just">
              <a:lnSpc>
                <a:spcPct val="200000"/>
              </a:lnSpc>
            </a:pPr>
            <a:r>
              <a:rPr lang="en-US" b="1" dirty="0"/>
              <a:t>Multi-Hospital Interconnectivity</a:t>
            </a:r>
            <a:r>
              <a:rPr lang="en-US" dirty="0"/>
              <a:t> – Expanding the system to integrate multiple hospitals for seamless patient transfers and city-wide healthcare coordination. 🚀</a:t>
            </a:r>
          </a:p>
        </p:txBody>
      </p:sp>
      <p:sp>
        <p:nvSpPr>
          <p:cNvPr id="7" name="TextBox 6">
            <a:extLst>
              <a:ext uri="{FF2B5EF4-FFF2-40B4-BE49-F238E27FC236}">
                <a16:creationId xmlns:a16="http://schemas.microsoft.com/office/drawing/2014/main" id="{C6D94F38-3DDD-168B-B6FC-EE6BE3A3F19B}"/>
              </a:ext>
            </a:extLst>
          </p:cNvPr>
          <p:cNvSpPr txBox="1"/>
          <p:nvPr/>
        </p:nvSpPr>
        <p:spPr>
          <a:xfrm>
            <a:off x="0" y="88711"/>
            <a:ext cx="6103854" cy="369332"/>
          </a:xfrm>
          <a:prstGeom prst="rect">
            <a:avLst/>
          </a:prstGeom>
          <a:noFill/>
        </p:spPr>
        <p:txBody>
          <a:bodyPr wrap="square">
            <a:spAutoFit/>
          </a:bodyPr>
          <a:lstStyle/>
          <a:p>
            <a:r>
              <a:rPr lang="en-IN" b="1" dirty="0">
                <a:solidFill>
                  <a:srgbClr val="92D050"/>
                </a:solidFill>
              </a:rPr>
              <a:t>Future Enhancements</a:t>
            </a:r>
          </a:p>
        </p:txBody>
      </p:sp>
    </p:spTree>
    <p:extLst>
      <p:ext uri="{BB962C8B-B14F-4D97-AF65-F5344CB8AC3E}">
        <p14:creationId xmlns:p14="http://schemas.microsoft.com/office/powerpoint/2010/main" val="2098122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F57F0-F4A1-49EF-A60A-8660887779B7}"/>
              </a:ext>
            </a:extLst>
          </p:cNvPr>
          <p:cNvSpPr>
            <a:spLocks noGrp="1"/>
          </p:cNvSpPr>
          <p:nvPr>
            <p:ph type="title"/>
          </p:nvPr>
        </p:nvSpPr>
        <p:spPr/>
        <p:txBody>
          <a:bodyPr>
            <a:normAutofit/>
          </a:bodyPr>
          <a:lstStyle/>
          <a:p>
            <a:r>
              <a:rPr lang="en-US" sz="4800" b="1" dirty="0">
                <a:latin typeface="Algerian" panose="04020705040A02060702" pitchFamily="82" charset="0"/>
              </a:rPr>
              <a:t>OUTLINES</a:t>
            </a:r>
            <a:endParaRPr lang="en-IN" sz="4800" b="1" dirty="0">
              <a:latin typeface="Algerian" panose="04020705040A02060702" pitchFamily="82" charset="0"/>
            </a:endParaRPr>
          </a:p>
        </p:txBody>
      </p:sp>
      <p:graphicFrame>
        <p:nvGraphicFramePr>
          <p:cNvPr id="4" name="Table 4">
            <a:extLst>
              <a:ext uri="{FF2B5EF4-FFF2-40B4-BE49-F238E27FC236}">
                <a16:creationId xmlns:a16="http://schemas.microsoft.com/office/drawing/2014/main" id="{6F46866B-169D-4AE8-AE00-AA6034181853}"/>
              </a:ext>
            </a:extLst>
          </p:cNvPr>
          <p:cNvGraphicFramePr>
            <a:graphicFrameLocks noGrp="1"/>
          </p:cNvGraphicFramePr>
          <p:nvPr>
            <p:ph idx="1"/>
            <p:extLst>
              <p:ext uri="{D42A27DB-BD31-4B8C-83A1-F6EECF244321}">
                <p14:modId xmlns:p14="http://schemas.microsoft.com/office/powerpoint/2010/main" val="519802443"/>
              </p:ext>
            </p:extLst>
          </p:nvPr>
        </p:nvGraphicFramePr>
        <p:xfrm>
          <a:off x="1145218" y="1527847"/>
          <a:ext cx="8451270" cy="4082786"/>
        </p:xfrm>
        <a:graphic>
          <a:graphicData uri="http://schemas.openxmlformats.org/drawingml/2006/table">
            <a:tbl>
              <a:tblPr firstRow="1" bandRow="1">
                <a:tableStyleId>{5C22544A-7EE6-4342-B048-85BDC9FD1C3A}</a:tableStyleId>
              </a:tblPr>
              <a:tblGrid>
                <a:gridCol w="2817090">
                  <a:extLst>
                    <a:ext uri="{9D8B030D-6E8A-4147-A177-3AD203B41FA5}">
                      <a16:colId xmlns:a16="http://schemas.microsoft.com/office/drawing/2014/main" val="571003690"/>
                    </a:ext>
                  </a:extLst>
                </a:gridCol>
                <a:gridCol w="2817090">
                  <a:extLst>
                    <a:ext uri="{9D8B030D-6E8A-4147-A177-3AD203B41FA5}">
                      <a16:colId xmlns:a16="http://schemas.microsoft.com/office/drawing/2014/main" val="4176926602"/>
                    </a:ext>
                  </a:extLst>
                </a:gridCol>
                <a:gridCol w="2817090">
                  <a:extLst>
                    <a:ext uri="{9D8B030D-6E8A-4147-A177-3AD203B41FA5}">
                      <a16:colId xmlns:a16="http://schemas.microsoft.com/office/drawing/2014/main" val="2796141490"/>
                    </a:ext>
                  </a:extLst>
                </a:gridCol>
              </a:tblGrid>
              <a:tr h="368372">
                <a:tc>
                  <a:txBody>
                    <a:bodyPr/>
                    <a:lstStyle/>
                    <a:p>
                      <a:pPr algn="ct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S.NO.</a:t>
                      </a:r>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800"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CONTENTS</a:t>
                      </a:r>
                      <a:endParaRPr lang="en-IN" sz="1800"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800"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PAGE NO.</a:t>
                      </a:r>
                      <a:endParaRPr lang="en-IN" sz="1800"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325165013"/>
                  </a:ext>
                </a:extLst>
              </a:tr>
              <a:tr h="337674">
                <a:tc>
                  <a:txBody>
                    <a:bodyPr/>
                    <a:lstStyle/>
                    <a:p>
                      <a:pPr algn="ctr"/>
                      <a:r>
                        <a:rPr lang="en-US" sz="1600" b="1" dirty="0">
                          <a:latin typeface="Times New Roman" panose="02020603050405020304" pitchFamily="18" charset="0"/>
                          <a:cs typeface="Times New Roman" panose="02020603050405020304" pitchFamily="18" charset="0"/>
                        </a:rPr>
                        <a:t>1</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PROBLEM STATEMENT</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03</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888246721"/>
                  </a:ext>
                </a:extLst>
              </a:tr>
              <a:tr h="337674">
                <a:tc>
                  <a:txBody>
                    <a:bodyPr/>
                    <a:lstStyle/>
                    <a:p>
                      <a:pPr algn="ctr"/>
                      <a:r>
                        <a:rPr lang="en-US" sz="1600" b="1" dirty="0">
                          <a:latin typeface="Times New Roman" panose="02020603050405020304" pitchFamily="18" charset="0"/>
                          <a:cs typeface="Times New Roman" panose="02020603050405020304" pitchFamily="18" charset="0"/>
                        </a:rPr>
                        <a:t>2</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INTRODUCTION</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04</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667850610"/>
                  </a:ext>
                </a:extLst>
              </a:tr>
              <a:tr h="337674">
                <a:tc>
                  <a:txBody>
                    <a:bodyPr/>
                    <a:lstStyle/>
                    <a:p>
                      <a:pPr algn="ctr"/>
                      <a:r>
                        <a:rPr lang="en-US" sz="1600" b="1" dirty="0">
                          <a:latin typeface="Times New Roman" panose="02020603050405020304" pitchFamily="18" charset="0"/>
                          <a:cs typeface="Times New Roman" panose="02020603050405020304" pitchFamily="18" charset="0"/>
                        </a:rPr>
                        <a:t>3</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TECHNOLOGIES USED</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06</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634397066"/>
                  </a:ext>
                </a:extLst>
              </a:tr>
              <a:tr h="337674">
                <a:tc>
                  <a:txBody>
                    <a:bodyPr/>
                    <a:lstStyle/>
                    <a:p>
                      <a:pPr algn="ctr"/>
                      <a:r>
                        <a:rPr lang="en-US" sz="1600" b="1" dirty="0">
                          <a:latin typeface="Times New Roman" panose="02020603050405020304" pitchFamily="18" charset="0"/>
                          <a:cs typeface="Times New Roman" panose="02020603050405020304" pitchFamily="18" charset="0"/>
                        </a:rPr>
                        <a:t>4</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NECESSARY DIAGRAMS</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07 – 14</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412063818"/>
                  </a:ext>
                </a:extLst>
              </a:tr>
              <a:tr h="337674">
                <a:tc>
                  <a:txBody>
                    <a:bodyPr/>
                    <a:lstStyle/>
                    <a:p>
                      <a:pPr algn="ctr"/>
                      <a:r>
                        <a:rPr lang="en-US" sz="1600" b="1" dirty="0">
                          <a:latin typeface="Times New Roman" panose="02020603050405020304" pitchFamily="18" charset="0"/>
                          <a:cs typeface="Times New Roman" panose="02020603050405020304" pitchFamily="18" charset="0"/>
                        </a:rPr>
                        <a:t>5</a:t>
                      </a:r>
                      <a:endParaRPr lang="en-IN" sz="1600" b="1">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FEATURES</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15</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992139182"/>
                  </a:ext>
                </a:extLst>
              </a:tr>
              <a:tr h="337674">
                <a:tc>
                  <a:txBody>
                    <a:bodyPr/>
                    <a:lstStyle/>
                    <a:p>
                      <a:pPr algn="ctr"/>
                      <a:r>
                        <a:rPr lang="en-US" sz="1600" b="1" dirty="0">
                          <a:latin typeface="Times New Roman" panose="02020603050405020304" pitchFamily="18" charset="0"/>
                          <a:cs typeface="Times New Roman" panose="02020603050405020304" pitchFamily="18" charset="0"/>
                        </a:rPr>
                        <a:t>6</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CHALLENGES</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16</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256259614"/>
                  </a:ext>
                </a:extLst>
              </a:tr>
              <a:tr h="337674">
                <a:tc>
                  <a:txBody>
                    <a:bodyPr/>
                    <a:lstStyle/>
                    <a:p>
                      <a:pPr algn="ctr"/>
                      <a:r>
                        <a:rPr lang="en-US" sz="1600" b="1" dirty="0">
                          <a:latin typeface="Times New Roman" panose="02020603050405020304" pitchFamily="18" charset="0"/>
                          <a:cs typeface="Times New Roman" panose="02020603050405020304" pitchFamily="18" charset="0"/>
                        </a:rPr>
                        <a:t>7</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LIMITATIONS</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17</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832582665"/>
                  </a:ext>
                </a:extLst>
              </a:tr>
              <a:tr h="337674">
                <a:tc>
                  <a:txBody>
                    <a:bodyPr/>
                    <a:lstStyle/>
                    <a:p>
                      <a:pPr algn="ctr"/>
                      <a:r>
                        <a:rPr lang="en-US" sz="1600" b="1" dirty="0">
                          <a:latin typeface="Times New Roman" panose="02020603050405020304" pitchFamily="18" charset="0"/>
                          <a:cs typeface="Times New Roman" panose="02020603050405020304" pitchFamily="18" charset="0"/>
                        </a:rPr>
                        <a:t>8</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SCREENSHOTS</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18</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74425801"/>
                  </a:ext>
                </a:extLst>
              </a:tr>
              <a:tr h="337674">
                <a:tc>
                  <a:txBody>
                    <a:bodyPr/>
                    <a:lstStyle/>
                    <a:p>
                      <a:pPr algn="ctr"/>
                      <a:r>
                        <a:rPr lang="en-US" sz="1600" b="1" dirty="0">
                          <a:latin typeface="Times New Roman" panose="02020603050405020304" pitchFamily="18" charset="0"/>
                          <a:cs typeface="Times New Roman" panose="02020603050405020304" pitchFamily="18" charset="0"/>
                        </a:rPr>
                        <a:t>9</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CONCLUSION</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19</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500900086"/>
                  </a:ext>
                </a:extLst>
              </a:tr>
              <a:tr h="337674">
                <a:tc>
                  <a:txBody>
                    <a:bodyPr/>
                    <a:lstStyle/>
                    <a:p>
                      <a:pPr algn="ctr"/>
                      <a:r>
                        <a:rPr lang="en-US" sz="1600" b="1" dirty="0">
                          <a:latin typeface="Times New Roman" panose="02020603050405020304" pitchFamily="18" charset="0"/>
                          <a:cs typeface="Times New Roman" panose="02020603050405020304" pitchFamily="18" charset="0"/>
                        </a:rPr>
                        <a:t>10</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FUTURE ENHANCEMENT</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20</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415717400"/>
                  </a:ext>
                </a:extLst>
              </a:tr>
              <a:tr h="337674">
                <a:tc>
                  <a:txBody>
                    <a:bodyPr/>
                    <a:lstStyle/>
                    <a:p>
                      <a:pPr algn="ctr"/>
                      <a:r>
                        <a:rPr lang="en-US" sz="1600" b="1" dirty="0">
                          <a:latin typeface="Times New Roman" panose="02020603050405020304" pitchFamily="18" charset="0"/>
                          <a:cs typeface="Times New Roman" panose="02020603050405020304" pitchFamily="18" charset="0"/>
                        </a:rPr>
                        <a:t>11</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REFERENCES</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21</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131175044"/>
                  </a:ext>
                </a:extLst>
              </a:tr>
            </a:tbl>
          </a:graphicData>
        </a:graphic>
      </p:graphicFrame>
    </p:spTree>
    <p:extLst>
      <p:ext uri="{BB962C8B-B14F-4D97-AF65-F5344CB8AC3E}">
        <p14:creationId xmlns:p14="http://schemas.microsoft.com/office/powerpoint/2010/main" val="705698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FFCFEE-9A9D-8211-2ECC-54978D11D2BD}"/>
              </a:ext>
            </a:extLst>
          </p:cNvPr>
          <p:cNvSpPr txBox="1"/>
          <p:nvPr/>
        </p:nvSpPr>
        <p:spPr>
          <a:xfrm>
            <a:off x="1458797" y="0"/>
            <a:ext cx="9645977" cy="6689332"/>
          </a:xfrm>
          <a:prstGeom prst="rect">
            <a:avLst/>
          </a:prstGeom>
          <a:noFill/>
        </p:spPr>
        <p:txBody>
          <a:bodyPr wrap="square">
            <a:spAutoFit/>
          </a:bodyPr>
          <a:lstStyle/>
          <a:p>
            <a:pPr algn="just">
              <a:lnSpc>
                <a:spcPct val="150000"/>
              </a:lnSpc>
            </a:pPr>
            <a:r>
              <a:rPr lang="en-IN" dirty="0"/>
              <a:t>🔹 Programming &amp; Frameworks:</a:t>
            </a:r>
          </a:p>
          <a:p>
            <a:pPr algn="just">
              <a:lnSpc>
                <a:spcPct val="150000"/>
              </a:lnSpc>
              <a:buFont typeface="Arial" panose="020B0604020202020204" pitchFamily="34" charset="0"/>
              <a:buChar char="•"/>
            </a:pPr>
            <a:r>
              <a:rPr lang="en-IN" dirty="0"/>
              <a:t>HTML, CSS, JavaScript, TypeScript</a:t>
            </a:r>
          </a:p>
          <a:p>
            <a:pPr algn="just">
              <a:lnSpc>
                <a:spcPct val="150000"/>
              </a:lnSpc>
              <a:buFont typeface="Arial" panose="020B0604020202020204" pitchFamily="34" charset="0"/>
              <a:buChar char="•"/>
            </a:pPr>
            <a:r>
              <a:rPr lang="en-IN" dirty="0"/>
              <a:t>Python (Flask), Node.js, Express.js</a:t>
            </a:r>
          </a:p>
          <a:p>
            <a:pPr algn="just">
              <a:lnSpc>
                <a:spcPct val="150000"/>
              </a:lnSpc>
            </a:pPr>
            <a:r>
              <a:rPr lang="en-IN" dirty="0"/>
              <a:t>CSS</a:t>
            </a:r>
          </a:p>
          <a:p>
            <a:pPr algn="just">
              <a:lnSpc>
                <a:spcPct val="150000"/>
              </a:lnSpc>
              <a:buFont typeface="Arial" panose="020B0604020202020204" pitchFamily="34" charset="0"/>
              <a:buChar char="•"/>
            </a:pPr>
            <a:r>
              <a:rPr lang="en-IN" dirty="0"/>
              <a:t>MongoDB Atlas for database management</a:t>
            </a:r>
          </a:p>
          <a:p>
            <a:pPr algn="just">
              <a:lnSpc>
                <a:spcPct val="150000"/>
              </a:lnSpc>
            </a:pPr>
            <a:r>
              <a:rPr lang="en-IN" dirty="0"/>
              <a:t>🔹 Libraries &amp; APIs:</a:t>
            </a:r>
          </a:p>
          <a:p>
            <a:pPr algn="just">
              <a:lnSpc>
                <a:spcPct val="150000"/>
              </a:lnSpc>
              <a:buFont typeface="Arial" panose="020B0604020202020204" pitchFamily="34" charset="0"/>
              <a:buChar char="•"/>
            </a:pPr>
            <a:r>
              <a:rPr lang="en-IN" dirty="0"/>
              <a:t>Chart.js for data visualization</a:t>
            </a:r>
          </a:p>
          <a:p>
            <a:pPr algn="just">
              <a:lnSpc>
                <a:spcPct val="150000"/>
              </a:lnSpc>
              <a:buFont typeface="Arial" panose="020B0604020202020204" pitchFamily="34" charset="0"/>
              <a:buChar char="•"/>
            </a:pPr>
            <a:r>
              <a:rPr lang="en-IN" dirty="0"/>
              <a:t>JWT (JSON Web Token) for authentication</a:t>
            </a:r>
          </a:p>
          <a:p>
            <a:pPr algn="just">
              <a:lnSpc>
                <a:spcPct val="150000"/>
              </a:lnSpc>
              <a:buFont typeface="Arial" panose="020B0604020202020204" pitchFamily="34" charset="0"/>
              <a:buChar char="•"/>
            </a:pPr>
            <a:r>
              <a:rPr lang="en-IN" dirty="0"/>
              <a:t>Fetch API for asynchronous data handling</a:t>
            </a:r>
          </a:p>
          <a:p>
            <a:pPr algn="just">
              <a:lnSpc>
                <a:spcPct val="150000"/>
              </a:lnSpc>
            </a:pPr>
            <a:r>
              <a:rPr lang="en-IN" dirty="0"/>
              <a:t>🔹 Development Tools &amp; Platforms:</a:t>
            </a:r>
          </a:p>
          <a:p>
            <a:pPr algn="just">
              <a:lnSpc>
                <a:spcPct val="150000"/>
              </a:lnSpc>
              <a:buFont typeface="Arial" panose="020B0604020202020204" pitchFamily="34" charset="0"/>
              <a:buChar char="•"/>
            </a:pPr>
            <a:r>
              <a:rPr lang="en-IN" dirty="0"/>
              <a:t>Visual Studio Code (VS Code)</a:t>
            </a:r>
          </a:p>
          <a:p>
            <a:pPr algn="just">
              <a:lnSpc>
                <a:spcPct val="150000"/>
              </a:lnSpc>
              <a:buFont typeface="Arial" panose="020B0604020202020204" pitchFamily="34" charset="0"/>
              <a:buChar char="•"/>
            </a:pPr>
            <a:r>
              <a:rPr lang="en-IN" dirty="0"/>
              <a:t>GitHub for version control</a:t>
            </a:r>
          </a:p>
          <a:p>
            <a:pPr algn="just">
              <a:lnSpc>
                <a:spcPct val="150000"/>
              </a:lnSpc>
            </a:pPr>
            <a:r>
              <a:rPr lang="en-IN" dirty="0"/>
              <a:t>🔹 Security &amp; Authentication Resources:</a:t>
            </a:r>
          </a:p>
          <a:p>
            <a:pPr algn="just">
              <a:lnSpc>
                <a:spcPct val="150000"/>
              </a:lnSpc>
              <a:buFont typeface="Arial" panose="020B0604020202020204" pitchFamily="34" charset="0"/>
              <a:buChar char="•"/>
            </a:pPr>
            <a:r>
              <a:rPr lang="en-IN" dirty="0"/>
              <a:t>OWASP guidelines for web security</a:t>
            </a:r>
          </a:p>
          <a:p>
            <a:pPr algn="just">
              <a:lnSpc>
                <a:spcPct val="150000"/>
              </a:lnSpc>
              <a:buFont typeface="Arial" panose="020B0604020202020204" pitchFamily="34" charset="0"/>
              <a:buChar char="•"/>
            </a:pPr>
            <a:r>
              <a:rPr lang="en-IN" dirty="0"/>
              <a:t>MongoDB Security Best Practices</a:t>
            </a:r>
          </a:p>
          <a:p>
            <a:pPr algn="just">
              <a:lnSpc>
                <a:spcPct val="150000"/>
              </a:lnSpc>
            </a:pPr>
            <a:r>
              <a:rPr lang="en-IN" dirty="0"/>
              <a:t>🔹 Online References &amp; Documentation:</a:t>
            </a:r>
          </a:p>
        </p:txBody>
      </p:sp>
      <p:sp>
        <p:nvSpPr>
          <p:cNvPr id="9" name="TextBox 8">
            <a:extLst>
              <a:ext uri="{FF2B5EF4-FFF2-40B4-BE49-F238E27FC236}">
                <a16:creationId xmlns:a16="http://schemas.microsoft.com/office/drawing/2014/main" id="{28E361F3-574A-1194-FDA3-B352209147A2}"/>
              </a:ext>
            </a:extLst>
          </p:cNvPr>
          <p:cNvSpPr txBox="1"/>
          <p:nvPr/>
        </p:nvSpPr>
        <p:spPr>
          <a:xfrm>
            <a:off x="6096000" y="2249678"/>
            <a:ext cx="5242560" cy="1703480"/>
          </a:xfrm>
          <a:prstGeom prst="rect">
            <a:avLst/>
          </a:prstGeom>
          <a:noFill/>
        </p:spPr>
        <p:txBody>
          <a:bodyPr wrap="square">
            <a:spAutoFit/>
          </a:bodyPr>
          <a:lstStyle/>
          <a:p>
            <a:pPr algn="just">
              <a:lnSpc>
                <a:spcPct val="150000"/>
              </a:lnSpc>
              <a:buFont typeface="Arial" panose="020B0604020202020204" pitchFamily="34" charset="0"/>
              <a:buChar char="•"/>
            </a:pPr>
            <a:r>
              <a:rPr lang="en-IN" dirty="0"/>
              <a:t>MDN Web Docs – Web technologies &amp; JavaScript</a:t>
            </a:r>
          </a:p>
          <a:p>
            <a:pPr algn="just">
              <a:lnSpc>
                <a:spcPct val="150000"/>
              </a:lnSpc>
              <a:buFont typeface="Arial" panose="020B0604020202020204" pitchFamily="34" charset="0"/>
              <a:buChar char="•"/>
            </a:pPr>
            <a:r>
              <a:rPr lang="en-IN" dirty="0"/>
              <a:t>Flask Documentation – Backend framework</a:t>
            </a:r>
          </a:p>
          <a:p>
            <a:pPr algn="just">
              <a:lnSpc>
                <a:spcPct val="150000"/>
              </a:lnSpc>
              <a:buFont typeface="Arial" panose="020B0604020202020204" pitchFamily="34" charset="0"/>
              <a:buChar char="•"/>
            </a:pPr>
            <a:r>
              <a:rPr lang="en-IN" dirty="0"/>
              <a:t>Bootstrap Docs – UI framework</a:t>
            </a:r>
          </a:p>
          <a:p>
            <a:pPr algn="just">
              <a:lnSpc>
                <a:spcPct val="150000"/>
              </a:lnSpc>
              <a:buFont typeface="Arial" panose="020B0604020202020204" pitchFamily="34" charset="0"/>
              <a:buChar char="•"/>
            </a:pPr>
            <a:r>
              <a:rPr lang="en-IN" dirty="0"/>
              <a:t>MongoDB Docs – Database management</a:t>
            </a:r>
          </a:p>
        </p:txBody>
      </p:sp>
      <p:sp>
        <p:nvSpPr>
          <p:cNvPr id="11" name="TextBox 10">
            <a:extLst>
              <a:ext uri="{FF2B5EF4-FFF2-40B4-BE49-F238E27FC236}">
                <a16:creationId xmlns:a16="http://schemas.microsoft.com/office/drawing/2014/main" id="{DCD989B9-38DC-1CF4-A79E-D6B39B7C32F2}"/>
              </a:ext>
            </a:extLst>
          </p:cNvPr>
          <p:cNvSpPr txBox="1"/>
          <p:nvPr/>
        </p:nvSpPr>
        <p:spPr>
          <a:xfrm>
            <a:off x="0" y="168668"/>
            <a:ext cx="6103854" cy="400110"/>
          </a:xfrm>
          <a:prstGeom prst="rect">
            <a:avLst/>
          </a:prstGeom>
          <a:noFill/>
        </p:spPr>
        <p:txBody>
          <a:bodyPr wrap="square">
            <a:spAutoFit/>
          </a:bodyPr>
          <a:lstStyle/>
          <a:p>
            <a:r>
              <a:rPr lang="en-IN" sz="2000" dirty="0">
                <a:solidFill>
                  <a:srgbClr val="92D050"/>
                </a:solidFill>
              </a:rPr>
              <a:t>References</a:t>
            </a:r>
          </a:p>
        </p:txBody>
      </p:sp>
    </p:spTree>
    <p:extLst>
      <p:ext uri="{BB962C8B-B14F-4D97-AF65-F5344CB8AC3E}">
        <p14:creationId xmlns:p14="http://schemas.microsoft.com/office/powerpoint/2010/main" val="358499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0D4FC7-8E4D-4BBC-AB86-3579EE05177F}"/>
              </a:ext>
            </a:extLst>
          </p:cNvPr>
          <p:cNvSpPr>
            <a:spLocks noGrp="1"/>
          </p:cNvSpPr>
          <p:nvPr>
            <p:ph idx="1"/>
          </p:nvPr>
        </p:nvSpPr>
        <p:spPr>
          <a:xfrm>
            <a:off x="677334" y="2160589"/>
            <a:ext cx="8963816" cy="3880773"/>
          </a:xfrm>
        </p:spPr>
        <p:txBody>
          <a:bodyPr/>
          <a:lstStyle/>
          <a:p>
            <a:pPr marL="0" indent="0">
              <a:buNone/>
            </a:pPr>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 all for your attention!</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7262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01E0804-F916-0DDA-8D3F-E1ACEEA87893}"/>
              </a:ext>
            </a:extLst>
          </p:cNvPr>
          <p:cNvGraphicFramePr>
            <a:graphicFrameLocks noGrp="1"/>
          </p:cNvGraphicFramePr>
          <p:nvPr>
            <p:extLst>
              <p:ext uri="{D42A27DB-BD31-4B8C-83A1-F6EECF244321}">
                <p14:modId xmlns:p14="http://schemas.microsoft.com/office/powerpoint/2010/main" val="1667354027"/>
              </p:ext>
            </p:extLst>
          </p:nvPr>
        </p:nvGraphicFramePr>
        <p:xfrm>
          <a:off x="710190" y="1654870"/>
          <a:ext cx="10498280" cy="3079272"/>
        </p:xfrm>
        <a:graphic>
          <a:graphicData uri="http://schemas.openxmlformats.org/drawingml/2006/table">
            <a:tbl>
              <a:tblPr/>
              <a:tblGrid>
                <a:gridCol w="1646511">
                  <a:extLst>
                    <a:ext uri="{9D8B030D-6E8A-4147-A177-3AD203B41FA5}">
                      <a16:colId xmlns:a16="http://schemas.microsoft.com/office/drawing/2014/main" val="3494450683"/>
                    </a:ext>
                  </a:extLst>
                </a:gridCol>
                <a:gridCol w="8851769">
                  <a:extLst>
                    <a:ext uri="{9D8B030D-6E8A-4147-A177-3AD203B41FA5}">
                      <a16:colId xmlns:a16="http://schemas.microsoft.com/office/drawing/2014/main" val="3429170860"/>
                    </a:ext>
                  </a:extLst>
                </a:gridCol>
              </a:tblGrid>
              <a:tr h="833806">
                <a:tc>
                  <a:txBody>
                    <a:bodyPr/>
                    <a:lstStyle/>
                    <a:p>
                      <a:pPr algn="l" fontAlgn="t"/>
                      <a:r>
                        <a:rPr lang="en-IN" sz="1800" b="1">
                          <a:effectLst/>
                        </a:rPr>
                        <a:t>Problem Statement Title</a:t>
                      </a:r>
                    </a:p>
                  </a:txBody>
                  <a:tcPr marL="74414" marR="74414" marT="59531" marB="59531">
                    <a:lnL w="7620" cap="flat" cmpd="sng" algn="ctr">
                      <a:solidFill>
                        <a:srgbClr val="C1C6CC"/>
                      </a:solidFill>
                      <a:prstDash val="solid"/>
                      <a:round/>
                      <a:headEnd type="none" w="med" len="med"/>
                      <a:tailEnd type="none" w="med" len="med"/>
                    </a:lnL>
                    <a:lnR w="7620" cap="flat" cmpd="sng" algn="ctr">
                      <a:solidFill>
                        <a:srgbClr val="C1C6CC"/>
                      </a:solidFill>
                      <a:prstDash val="solid"/>
                      <a:round/>
                      <a:headEnd type="none" w="med" len="med"/>
                      <a:tailEnd type="none" w="med" len="med"/>
                    </a:lnR>
                    <a:lnT w="7620" cap="flat" cmpd="sng" algn="ctr">
                      <a:solidFill>
                        <a:srgbClr val="C1C6CC"/>
                      </a:solidFill>
                      <a:prstDash val="solid"/>
                      <a:round/>
                      <a:headEnd type="none" w="med" len="med"/>
                      <a:tailEnd type="none" w="med" len="med"/>
                    </a:lnT>
                    <a:lnB w="7620" cap="flat" cmpd="sng" algn="ctr">
                      <a:solidFill>
                        <a:srgbClr val="C1C6CC"/>
                      </a:solidFill>
                      <a:prstDash val="solid"/>
                      <a:round/>
                      <a:headEnd type="none" w="med" len="med"/>
                      <a:tailEnd type="none" w="med" len="med"/>
                    </a:lnB>
                    <a:solidFill>
                      <a:srgbClr val="FFFFFF"/>
                    </a:solidFill>
                  </a:tcPr>
                </a:tc>
                <a:tc>
                  <a:txBody>
                    <a:bodyPr/>
                    <a:lstStyle/>
                    <a:p>
                      <a:pPr algn="just" fontAlgn="t"/>
                      <a:r>
                        <a:rPr lang="en-US" sz="1800" dirty="0">
                          <a:effectLst/>
                          <a:latin typeface="montserratregular"/>
                        </a:rPr>
                        <a:t>Queuing models in OPDs/ availability of beds/ admission of patients. A hospital based solution is ideal which can be integrated with city wide module</a:t>
                      </a:r>
                    </a:p>
                  </a:txBody>
                  <a:tcPr marL="74414" marR="74414" marT="59531" marB="59531">
                    <a:lnL w="7620" cap="flat" cmpd="sng" algn="ctr">
                      <a:solidFill>
                        <a:srgbClr val="C1C6CC"/>
                      </a:solidFill>
                      <a:prstDash val="solid"/>
                      <a:round/>
                      <a:headEnd type="none" w="med" len="med"/>
                      <a:tailEnd type="none" w="med" len="med"/>
                    </a:lnL>
                    <a:lnR w="7620" cap="flat" cmpd="sng" algn="ctr">
                      <a:solidFill>
                        <a:srgbClr val="C1C6CC"/>
                      </a:solidFill>
                      <a:prstDash val="solid"/>
                      <a:round/>
                      <a:headEnd type="none" w="med" len="med"/>
                      <a:tailEnd type="none" w="med" len="med"/>
                    </a:lnR>
                    <a:lnT w="7620" cap="flat" cmpd="sng" algn="ctr">
                      <a:solidFill>
                        <a:srgbClr val="C1C6CC"/>
                      </a:solidFill>
                      <a:prstDash val="solid"/>
                      <a:round/>
                      <a:headEnd type="none" w="med" len="med"/>
                      <a:tailEnd type="none" w="med" len="med"/>
                    </a:lnT>
                    <a:lnB w="7620" cap="flat" cmpd="sng" algn="ctr">
                      <a:solidFill>
                        <a:srgbClr val="C1C6CC"/>
                      </a:solidFill>
                      <a:prstDash val="solid"/>
                      <a:round/>
                      <a:headEnd type="none" w="med" len="med"/>
                      <a:tailEnd type="none" w="med" len="med"/>
                    </a:lnB>
                    <a:solidFill>
                      <a:srgbClr val="FFFFFF"/>
                    </a:solidFill>
                  </a:tcPr>
                </a:tc>
                <a:extLst>
                  <a:ext uri="{0D108BD9-81ED-4DB2-BD59-A6C34878D82A}">
                    <a16:rowId xmlns:a16="http://schemas.microsoft.com/office/drawing/2014/main" val="406892063"/>
                  </a:ext>
                </a:extLst>
              </a:tr>
              <a:tr h="2137250">
                <a:tc>
                  <a:txBody>
                    <a:bodyPr/>
                    <a:lstStyle/>
                    <a:p>
                      <a:pPr algn="l" fontAlgn="t"/>
                      <a:r>
                        <a:rPr lang="en-IN" sz="1800" b="1" dirty="0">
                          <a:effectLst/>
                        </a:rPr>
                        <a:t>Description</a:t>
                      </a:r>
                    </a:p>
                  </a:txBody>
                  <a:tcPr marL="74414" marR="74414" marT="59531" marB="59531">
                    <a:lnL w="7620" cap="flat" cmpd="sng" algn="ctr">
                      <a:solidFill>
                        <a:srgbClr val="C1C6CC"/>
                      </a:solidFill>
                      <a:prstDash val="solid"/>
                      <a:round/>
                      <a:headEnd type="none" w="med" len="med"/>
                      <a:tailEnd type="none" w="med" len="med"/>
                    </a:lnL>
                    <a:lnR w="7620" cap="flat" cmpd="sng" algn="ctr">
                      <a:solidFill>
                        <a:srgbClr val="C1C6CC"/>
                      </a:solidFill>
                      <a:prstDash val="solid"/>
                      <a:round/>
                      <a:headEnd type="none" w="med" len="med"/>
                      <a:tailEnd type="none" w="med" len="med"/>
                    </a:lnR>
                    <a:lnT w="7620" cap="flat" cmpd="sng" algn="ctr">
                      <a:solidFill>
                        <a:srgbClr val="C1C6CC"/>
                      </a:solidFill>
                      <a:prstDash val="solid"/>
                      <a:round/>
                      <a:headEnd type="none" w="med" len="med"/>
                      <a:tailEnd type="none" w="med" len="med"/>
                    </a:lnT>
                    <a:lnB w="7620" cap="flat" cmpd="sng" algn="ctr">
                      <a:solidFill>
                        <a:srgbClr val="111111"/>
                      </a:solidFill>
                      <a:prstDash val="solid"/>
                      <a:round/>
                      <a:headEnd type="none" w="med" len="med"/>
                      <a:tailEnd type="none" w="med" len="med"/>
                    </a:lnB>
                    <a:solidFill>
                      <a:srgbClr val="FFFFFF"/>
                    </a:solidFill>
                  </a:tcPr>
                </a:tc>
                <a:tc>
                  <a:txBody>
                    <a:bodyPr/>
                    <a:lstStyle/>
                    <a:p>
                      <a:pPr algn="just" fontAlgn="t"/>
                      <a:r>
                        <a:rPr lang="en-US" sz="1800" dirty="0">
                          <a:effectLst/>
                          <a:latin typeface="montserratregular"/>
                        </a:rPr>
                        <a:t>Technological solution as per queuing models in OPDs/availability of beds/admission of patients would be one area. Study of dispensation of various types of medicines/consumables and Inventory management modules at hospital level are key areas requiring support. NIC has already developed some modules but their implementation in Delhi is yet to be started. A hospital based solution is ideal which can be integrated with city wide module may be required.</a:t>
                      </a:r>
                    </a:p>
                  </a:txBody>
                  <a:tcPr marL="74414" marR="74414" marT="59531" marB="59531">
                    <a:lnL w="7620" cap="flat" cmpd="sng" algn="ctr">
                      <a:solidFill>
                        <a:srgbClr val="C1C6CC"/>
                      </a:solidFill>
                      <a:prstDash val="solid"/>
                      <a:round/>
                      <a:headEnd type="none" w="med" len="med"/>
                      <a:tailEnd type="none" w="med" len="med"/>
                    </a:lnL>
                    <a:lnR w="7620" cap="flat" cmpd="sng" algn="ctr">
                      <a:solidFill>
                        <a:srgbClr val="C1C6CC"/>
                      </a:solidFill>
                      <a:prstDash val="solid"/>
                      <a:round/>
                      <a:headEnd type="none" w="med" len="med"/>
                      <a:tailEnd type="none" w="med" len="med"/>
                    </a:lnR>
                    <a:lnT w="7620" cap="flat" cmpd="sng" algn="ctr">
                      <a:solidFill>
                        <a:srgbClr val="C1C6CC"/>
                      </a:solidFill>
                      <a:prstDash val="solid"/>
                      <a:round/>
                      <a:headEnd type="none" w="med" len="med"/>
                      <a:tailEnd type="none" w="med" len="med"/>
                    </a:lnT>
                    <a:lnB w="7620" cap="flat" cmpd="sng" algn="ctr">
                      <a:solidFill>
                        <a:srgbClr val="111111"/>
                      </a:solidFill>
                      <a:prstDash val="solid"/>
                      <a:round/>
                      <a:headEnd type="none" w="med" len="med"/>
                      <a:tailEnd type="none" w="med" len="med"/>
                    </a:lnB>
                    <a:solidFill>
                      <a:srgbClr val="FFFFFF"/>
                    </a:solidFill>
                  </a:tcPr>
                </a:tc>
                <a:extLst>
                  <a:ext uri="{0D108BD9-81ED-4DB2-BD59-A6C34878D82A}">
                    <a16:rowId xmlns:a16="http://schemas.microsoft.com/office/drawing/2014/main" val="1702376491"/>
                  </a:ext>
                </a:extLst>
              </a:tr>
            </a:tbl>
          </a:graphicData>
        </a:graphic>
      </p:graphicFrame>
    </p:spTree>
    <p:extLst>
      <p:ext uri="{BB962C8B-B14F-4D97-AF65-F5344CB8AC3E}">
        <p14:creationId xmlns:p14="http://schemas.microsoft.com/office/powerpoint/2010/main" val="2135085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F1BB9-77B7-D537-4AC7-8FF1731C17E8}"/>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3B64869B-9867-46E4-E93C-359C44AC9074}"/>
              </a:ext>
            </a:extLst>
          </p:cNvPr>
          <p:cNvSpPr txBox="1"/>
          <p:nvPr/>
        </p:nvSpPr>
        <p:spPr>
          <a:xfrm>
            <a:off x="528851" y="0"/>
            <a:ext cx="4708478" cy="866135"/>
          </a:xfrm>
          <a:prstGeom prst="rect">
            <a:avLst/>
          </a:prstGeom>
          <a:noFill/>
        </p:spPr>
        <p:txBody>
          <a:bodyPr wrap="square">
            <a:spAutoFit/>
          </a:bodyPr>
          <a:lstStyle/>
          <a:p>
            <a:pPr algn="l">
              <a:lnSpc>
                <a:spcPts val="6999"/>
              </a:lnSpc>
            </a:pPr>
            <a:r>
              <a:rPr lang="en-US" sz="2800" b="1" dirty="0">
                <a:solidFill>
                  <a:srgbClr val="92D050"/>
                </a:solidFill>
                <a:latin typeface="Poppins Bold"/>
                <a:ea typeface="Poppins Bold"/>
                <a:cs typeface="Poppins Bold"/>
                <a:sym typeface="Poppins Bold"/>
              </a:rPr>
              <a:t>INTRODUCTION</a:t>
            </a:r>
          </a:p>
        </p:txBody>
      </p:sp>
      <p:sp>
        <p:nvSpPr>
          <p:cNvPr id="28" name="TextBox 28">
            <a:extLst>
              <a:ext uri="{FF2B5EF4-FFF2-40B4-BE49-F238E27FC236}">
                <a16:creationId xmlns:a16="http://schemas.microsoft.com/office/drawing/2014/main" id="{B42672EE-D1CE-98BB-DED6-9DD4FD0335DF}"/>
              </a:ext>
            </a:extLst>
          </p:cNvPr>
          <p:cNvSpPr txBox="1"/>
          <p:nvPr/>
        </p:nvSpPr>
        <p:spPr>
          <a:xfrm>
            <a:off x="450382" y="1252628"/>
            <a:ext cx="9120338" cy="615810"/>
          </a:xfrm>
          <a:prstGeom prst="rect">
            <a:avLst/>
          </a:prstGeom>
        </p:spPr>
        <p:txBody>
          <a:bodyPr wrap="square" lIns="0" tIns="0" rIns="0" bIns="0" rtlCol="0" anchor="t">
            <a:spAutoFit/>
          </a:bodyPr>
          <a:lstStyle/>
          <a:p>
            <a:pPr marL="285750" indent="-285750" algn="just">
              <a:lnSpc>
                <a:spcPct val="150000"/>
              </a:lnSpc>
              <a:buFont typeface="Arial" panose="020B0604020202020204" pitchFamily="34" charset="0"/>
              <a:buChar char="•"/>
            </a:pPr>
            <a:r>
              <a:rPr lang="en-US" sz="1400" dirty="0">
                <a:solidFill>
                  <a:srgbClr val="272727"/>
                </a:solidFill>
                <a:latin typeface="Poppins" panose="00000500000000000000" pitchFamily="2" charset="0"/>
                <a:ea typeface="Calibri" panose="020F0502020204030204" pitchFamily="34" charset="0"/>
                <a:cs typeface="Poppins" panose="00000500000000000000" pitchFamily="2" charset="0"/>
                <a:sym typeface="Poppins"/>
              </a:rPr>
              <a:t>Optimizing Hospital Workflow – Smart queuing models in OPDs, real-time bed availability tracking, and automated patient admissions to cut wait times and improve patient care. </a:t>
            </a:r>
          </a:p>
        </p:txBody>
      </p:sp>
      <p:sp>
        <p:nvSpPr>
          <p:cNvPr id="29" name="TextBox 29">
            <a:extLst>
              <a:ext uri="{FF2B5EF4-FFF2-40B4-BE49-F238E27FC236}">
                <a16:creationId xmlns:a16="http://schemas.microsoft.com/office/drawing/2014/main" id="{ED4FEF7D-7DC8-3EF2-4C78-02689401A9CD}"/>
              </a:ext>
            </a:extLst>
          </p:cNvPr>
          <p:cNvSpPr txBox="1"/>
          <p:nvPr/>
        </p:nvSpPr>
        <p:spPr>
          <a:xfrm>
            <a:off x="846240" y="5858798"/>
            <a:ext cx="8368880" cy="615810"/>
          </a:xfrm>
          <a:prstGeom prst="rect">
            <a:avLst/>
          </a:prstGeom>
        </p:spPr>
        <p:txBody>
          <a:bodyPr wrap="square" lIns="0" tIns="0" rIns="0" bIns="0" rtlCol="0" anchor="t">
            <a:spAutoFit/>
          </a:bodyPr>
          <a:lstStyle/>
          <a:p>
            <a:pPr algn="just">
              <a:lnSpc>
                <a:spcPct val="150000"/>
              </a:lnSpc>
            </a:pPr>
            <a:r>
              <a:rPr lang="en-US" sz="1400" dirty="0">
                <a:solidFill>
                  <a:srgbClr val="272727"/>
                </a:solidFill>
                <a:latin typeface="Poppins" panose="00000500000000000000" pitchFamily="2" charset="0"/>
                <a:ea typeface="Calibri" panose="020F0502020204030204" pitchFamily="34" charset="0"/>
                <a:cs typeface="Poppins" panose="00000500000000000000" pitchFamily="2" charset="0"/>
                <a:sym typeface="Poppins Bold"/>
              </a:rPr>
              <a:t>🚀Our system transforms to smart hospital management, reducing wait times, optimizing resources, and creating a smarter, more connected healthcare network.</a:t>
            </a:r>
          </a:p>
        </p:txBody>
      </p:sp>
      <p:sp>
        <p:nvSpPr>
          <p:cNvPr id="30" name="TextBox 30">
            <a:extLst>
              <a:ext uri="{FF2B5EF4-FFF2-40B4-BE49-F238E27FC236}">
                <a16:creationId xmlns:a16="http://schemas.microsoft.com/office/drawing/2014/main" id="{ED6F99E4-93A2-0370-0CA9-637C519F1DE1}"/>
              </a:ext>
            </a:extLst>
          </p:cNvPr>
          <p:cNvSpPr txBox="1"/>
          <p:nvPr/>
        </p:nvSpPr>
        <p:spPr>
          <a:xfrm>
            <a:off x="450382" y="2132112"/>
            <a:ext cx="9120338" cy="615810"/>
          </a:xfrm>
          <a:prstGeom prst="rect">
            <a:avLst/>
          </a:prstGeom>
        </p:spPr>
        <p:txBody>
          <a:bodyPr wrap="square" lIns="0" tIns="0" rIns="0" bIns="0" rtlCol="0" anchor="t">
            <a:spAutoFit/>
          </a:bodyPr>
          <a:lstStyle/>
          <a:p>
            <a:pPr marL="285750" indent="-285750" algn="just">
              <a:lnSpc>
                <a:spcPct val="150000"/>
              </a:lnSpc>
              <a:buFont typeface="Arial" panose="020B0604020202020204" pitchFamily="34" charset="0"/>
              <a:buChar char="•"/>
            </a:pPr>
            <a:r>
              <a:rPr lang="en-US" sz="1400" dirty="0">
                <a:solidFill>
                  <a:srgbClr val="272727"/>
                </a:solidFill>
                <a:latin typeface="Poppins" panose="00000500000000000000" pitchFamily="2" charset="0"/>
                <a:ea typeface="Calibri" panose="020F0502020204030204" pitchFamily="34" charset="0"/>
                <a:cs typeface="Poppins" panose="00000500000000000000" pitchFamily="2" charset="0"/>
                <a:sym typeface="Poppins"/>
              </a:rPr>
              <a:t>City-Wide Integration – Our website management system that connects multiple hospitals, ensuring better resource allocation and emergency response. </a:t>
            </a:r>
          </a:p>
        </p:txBody>
      </p:sp>
      <p:sp>
        <p:nvSpPr>
          <p:cNvPr id="31" name="TextBox 32">
            <a:extLst>
              <a:ext uri="{FF2B5EF4-FFF2-40B4-BE49-F238E27FC236}">
                <a16:creationId xmlns:a16="http://schemas.microsoft.com/office/drawing/2014/main" id="{B4D1D1A1-A2FE-C06D-BB94-E4158969C9E9}"/>
              </a:ext>
            </a:extLst>
          </p:cNvPr>
          <p:cNvSpPr txBox="1"/>
          <p:nvPr/>
        </p:nvSpPr>
        <p:spPr>
          <a:xfrm>
            <a:off x="450382" y="3015444"/>
            <a:ext cx="9120338" cy="938975"/>
          </a:xfrm>
          <a:prstGeom prst="rect">
            <a:avLst/>
          </a:prstGeom>
        </p:spPr>
        <p:txBody>
          <a:bodyPr wrap="square" lIns="0" tIns="0" rIns="0" bIns="0" rtlCol="0" anchor="t">
            <a:spAutoFit/>
          </a:bodyPr>
          <a:lstStyle/>
          <a:p>
            <a:pPr marL="285750" indent="-285750" algn="just">
              <a:lnSpc>
                <a:spcPct val="150000"/>
              </a:lnSpc>
              <a:buFont typeface="Arial" panose="020B0604020202020204" pitchFamily="34" charset="0"/>
              <a:buChar char="•"/>
            </a:pPr>
            <a:r>
              <a:rPr lang="en-US" sz="1400" dirty="0">
                <a:solidFill>
                  <a:srgbClr val="272727"/>
                </a:solidFill>
                <a:latin typeface="Poppins" panose="00000500000000000000" pitchFamily="2" charset="0"/>
                <a:ea typeface="Calibri" panose="020F0502020204030204" pitchFamily="34" charset="0"/>
                <a:cs typeface="Poppins" panose="00000500000000000000" pitchFamily="2" charset="0"/>
                <a:sym typeface="Poppins"/>
              </a:rPr>
              <a:t>Queue &amp; Bed Management – Real-time queue updates, and automated bed allocation eliminate manual records. Hospitals can upload data online, and patients can check bed availability before visiting, ensuring  saving time, and enabling immediate response in emergencies.</a:t>
            </a:r>
          </a:p>
        </p:txBody>
      </p:sp>
      <p:sp>
        <p:nvSpPr>
          <p:cNvPr id="32" name="TextBox 33">
            <a:extLst>
              <a:ext uri="{FF2B5EF4-FFF2-40B4-BE49-F238E27FC236}">
                <a16:creationId xmlns:a16="http://schemas.microsoft.com/office/drawing/2014/main" id="{A40E27B9-5D7B-F6F0-869A-31620CBB7A7C}"/>
              </a:ext>
            </a:extLst>
          </p:cNvPr>
          <p:cNvSpPr txBox="1"/>
          <p:nvPr/>
        </p:nvSpPr>
        <p:spPr>
          <a:xfrm>
            <a:off x="450382" y="4269219"/>
            <a:ext cx="9120338" cy="615810"/>
          </a:xfrm>
          <a:prstGeom prst="rect">
            <a:avLst/>
          </a:prstGeom>
        </p:spPr>
        <p:txBody>
          <a:bodyPr wrap="square" lIns="0" tIns="0" rIns="0" bIns="0" rtlCol="0" anchor="t">
            <a:spAutoFit/>
          </a:bodyPr>
          <a:lstStyle/>
          <a:p>
            <a:pPr marL="285750" indent="-285750" algn="just">
              <a:lnSpc>
                <a:spcPct val="150000"/>
              </a:lnSpc>
              <a:buFont typeface="Arial" panose="020B0604020202020204" pitchFamily="34" charset="0"/>
              <a:buChar char="•"/>
            </a:pPr>
            <a:r>
              <a:rPr lang="en-US" sz="1400" dirty="0">
                <a:solidFill>
                  <a:srgbClr val="272727"/>
                </a:solidFill>
                <a:latin typeface="Poppins" panose="00000500000000000000" pitchFamily="2" charset="0"/>
                <a:ea typeface="Calibri" panose="020F0502020204030204" pitchFamily="34" charset="0"/>
                <a:cs typeface="Poppins" panose="00000500000000000000" pitchFamily="2" charset="0"/>
                <a:sym typeface="Poppins"/>
              </a:rPr>
              <a:t>Real-Time Notifications &amp; Alerts – Instant updates for doctors, patients, and staff on appointments, bed availability. </a:t>
            </a:r>
          </a:p>
        </p:txBody>
      </p:sp>
      <p:sp>
        <p:nvSpPr>
          <p:cNvPr id="33" name="TextBox 34">
            <a:extLst>
              <a:ext uri="{FF2B5EF4-FFF2-40B4-BE49-F238E27FC236}">
                <a16:creationId xmlns:a16="http://schemas.microsoft.com/office/drawing/2014/main" id="{67D3836A-5195-F794-B6E8-16DC209ED9B5}"/>
              </a:ext>
            </a:extLst>
          </p:cNvPr>
          <p:cNvSpPr txBox="1"/>
          <p:nvPr/>
        </p:nvSpPr>
        <p:spPr>
          <a:xfrm>
            <a:off x="450382" y="5019040"/>
            <a:ext cx="9120338" cy="615810"/>
          </a:xfrm>
          <a:prstGeom prst="rect">
            <a:avLst/>
          </a:prstGeom>
        </p:spPr>
        <p:txBody>
          <a:bodyPr wrap="square" lIns="0" tIns="0" rIns="0" bIns="0" rtlCol="0" anchor="t">
            <a:spAutoFit/>
          </a:bodyPr>
          <a:lstStyle/>
          <a:p>
            <a:pPr marL="285750" indent="-285750" algn="just">
              <a:lnSpc>
                <a:spcPct val="150000"/>
              </a:lnSpc>
              <a:buFont typeface="Arial" panose="020B0604020202020204" pitchFamily="34" charset="0"/>
              <a:buChar char="•"/>
            </a:pPr>
            <a:r>
              <a:rPr lang="en-US" sz="1400" dirty="0">
                <a:solidFill>
                  <a:srgbClr val="272727"/>
                </a:solidFill>
                <a:latin typeface="Poppins" panose="00000500000000000000" pitchFamily="2" charset="0"/>
                <a:ea typeface="Calibri" panose="020F0502020204030204" pitchFamily="34" charset="0"/>
                <a:cs typeface="Poppins" panose="00000500000000000000" pitchFamily="2" charset="0"/>
                <a:sym typeface="Poppins"/>
              </a:rPr>
              <a:t>Data-Driven Decision Making – Live analytics dashboards &amp; automated reports to monitor patient flow, bed occupancy, and hospital efficiency, making healthcare smarter. </a:t>
            </a:r>
          </a:p>
        </p:txBody>
      </p:sp>
    </p:spTree>
    <p:extLst>
      <p:ext uri="{BB962C8B-B14F-4D97-AF65-F5344CB8AC3E}">
        <p14:creationId xmlns:p14="http://schemas.microsoft.com/office/powerpoint/2010/main" val="1142940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7923BC49-1862-7671-D9E3-6E465F8E5077}"/>
              </a:ext>
            </a:extLst>
          </p:cNvPr>
          <p:cNvSpPr txBox="1"/>
          <p:nvPr/>
        </p:nvSpPr>
        <p:spPr>
          <a:xfrm>
            <a:off x="158236" y="0"/>
            <a:ext cx="3682244" cy="759439"/>
          </a:xfrm>
          <a:prstGeom prst="rect">
            <a:avLst/>
          </a:prstGeom>
        </p:spPr>
        <p:txBody>
          <a:bodyPr wrap="square" lIns="0" tIns="0" rIns="0" bIns="0" rtlCol="0" anchor="t">
            <a:spAutoFit/>
          </a:bodyPr>
          <a:lstStyle/>
          <a:p>
            <a:pPr algn="l">
              <a:lnSpc>
                <a:spcPts val="6999"/>
              </a:lnSpc>
            </a:pPr>
            <a:r>
              <a:rPr lang="en-US" sz="2400" b="1" dirty="0">
                <a:solidFill>
                  <a:srgbClr val="92D050"/>
                </a:solidFill>
                <a:latin typeface="Poppins" panose="00000500000000000000" pitchFamily="2" charset="0"/>
                <a:ea typeface="Poppins Bold"/>
                <a:cs typeface="Poppins" panose="00000500000000000000" pitchFamily="2" charset="0"/>
                <a:sym typeface="Poppins Bold"/>
              </a:rPr>
              <a:t>TECHNOLOGY STACK</a:t>
            </a:r>
          </a:p>
        </p:txBody>
      </p:sp>
      <p:sp>
        <p:nvSpPr>
          <p:cNvPr id="19" name="TextBox 11">
            <a:extLst>
              <a:ext uri="{FF2B5EF4-FFF2-40B4-BE49-F238E27FC236}">
                <a16:creationId xmlns:a16="http://schemas.microsoft.com/office/drawing/2014/main" id="{4E25E523-5F17-0192-35DE-EAF10CF9AB91}"/>
              </a:ext>
            </a:extLst>
          </p:cNvPr>
          <p:cNvSpPr txBox="1"/>
          <p:nvPr/>
        </p:nvSpPr>
        <p:spPr>
          <a:xfrm>
            <a:off x="-288085" y="857966"/>
            <a:ext cx="5804965" cy="461408"/>
          </a:xfrm>
          <a:prstGeom prst="rect">
            <a:avLst/>
          </a:prstGeom>
        </p:spPr>
        <p:txBody>
          <a:bodyPr wrap="square" lIns="0" tIns="0" rIns="0" bIns="0" rtlCol="0" anchor="t">
            <a:spAutoFit/>
          </a:bodyPr>
          <a:lstStyle/>
          <a:p>
            <a:pPr algn="ctr">
              <a:lnSpc>
                <a:spcPts val="4200"/>
              </a:lnSpc>
            </a:pPr>
            <a:r>
              <a:rPr lang="en-US" sz="1600" b="1" spc="345" dirty="0">
                <a:solidFill>
                  <a:srgbClr val="0189D6"/>
                </a:solidFill>
                <a:latin typeface="Poppins" panose="00000500000000000000" pitchFamily="2" charset="0"/>
                <a:ea typeface="Calibri" panose="020F0502020204030204" pitchFamily="34" charset="0"/>
                <a:cs typeface="Poppins" panose="00000500000000000000" pitchFamily="2" charset="0"/>
                <a:sym typeface="Poppins Bold"/>
              </a:rPr>
              <a:t>HARDWARE REQUIREMENTS:</a:t>
            </a:r>
          </a:p>
        </p:txBody>
      </p:sp>
      <p:sp>
        <p:nvSpPr>
          <p:cNvPr id="21" name="TextBox 13">
            <a:extLst>
              <a:ext uri="{FF2B5EF4-FFF2-40B4-BE49-F238E27FC236}">
                <a16:creationId xmlns:a16="http://schemas.microsoft.com/office/drawing/2014/main" id="{6DBBCB48-999C-87B8-824A-B56970246E56}"/>
              </a:ext>
            </a:extLst>
          </p:cNvPr>
          <p:cNvSpPr txBox="1"/>
          <p:nvPr/>
        </p:nvSpPr>
        <p:spPr>
          <a:xfrm>
            <a:off x="473915" y="1412965"/>
            <a:ext cx="5042965" cy="4682307"/>
          </a:xfrm>
          <a:prstGeom prst="rect">
            <a:avLst/>
          </a:prstGeom>
        </p:spPr>
        <p:txBody>
          <a:bodyPr wrap="square" lIns="0" tIns="0" rIns="0" bIns="0" rtlCol="0" anchor="t">
            <a:spAutoFit/>
          </a:bodyPr>
          <a:lstStyle/>
          <a:p>
            <a:pPr algn="just">
              <a:lnSpc>
                <a:spcPct val="200000"/>
              </a:lnSpc>
            </a:pPr>
            <a:r>
              <a:rPr lang="en-US" sz="1400" b="1" spc="57" dirty="0">
                <a:solidFill>
                  <a:srgbClr val="272727"/>
                </a:solidFill>
                <a:latin typeface="Poppins"/>
                <a:ea typeface="Poppins"/>
                <a:cs typeface="Poppins"/>
                <a:sym typeface="Poppins"/>
              </a:rPr>
              <a:t> Server/Cloud Infrastructure </a:t>
            </a:r>
            <a:r>
              <a:rPr lang="en-US" sz="1400" spc="57" dirty="0">
                <a:solidFill>
                  <a:srgbClr val="272727"/>
                </a:solidFill>
                <a:latin typeface="Poppins"/>
                <a:ea typeface="Poppins"/>
                <a:cs typeface="Poppins"/>
                <a:sym typeface="Poppins"/>
              </a:rPr>
              <a:t>– High-performance cloud servers for databases. </a:t>
            </a:r>
          </a:p>
          <a:p>
            <a:pPr algn="just">
              <a:lnSpc>
                <a:spcPct val="200000"/>
              </a:lnSpc>
            </a:pPr>
            <a:r>
              <a:rPr lang="en-US" sz="1400" spc="57" dirty="0">
                <a:solidFill>
                  <a:srgbClr val="272727"/>
                </a:solidFill>
                <a:latin typeface="Poppins"/>
                <a:ea typeface="Poppins"/>
                <a:cs typeface="Poppins"/>
                <a:sym typeface="Poppins"/>
              </a:rPr>
              <a:t> </a:t>
            </a:r>
            <a:r>
              <a:rPr lang="en-US" sz="1400" b="1" spc="57" dirty="0">
                <a:solidFill>
                  <a:srgbClr val="272727"/>
                </a:solidFill>
                <a:latin typeface="Poppins"/>
                <a:ea typeface="Poppins"/>
                <a:cs typeface="Poppins"/>
                <a:sym typeface="Poppins"/>
              </a:rPr>
              <a:t>Hospital Workstations </a:t>
            </a:r>
            <a:r>
              <a:rPr lang="en-US" sz="1400" spc="57" dirty="0">
                <a:solidFill>
                  <a:srgbClr val="272727"/>
                </a:solidFill>
                <a:latin typeface="Poppins"/>
                <a:ea typeface="Poppins"/>
                <a:cs typeface="Poppins"/>
                <a:sym typeface="Poppins"/>
              </a:rPr>
              <a:t>– Computers for doctors, admins, and staff to access the system. </a:t>
            </a:r>
          </a:p>
          <a:p>
            <a:pPr algn="just">
              <a:lnSpc>
                <a:spcPct val="200000"/>
              </a:lnSpc>
            </a:pPr>
            <a:r>
              <a:rPr lang="en-US" sz="1400" spc="57" dirty="0">
                <a:solidFill>
                  <a:srgbClr val="272727"/>
                </a:solidFill>
                <a:latin typeface="Poppins"/>
                <a:ea typeface="Poppins"/>
                <a:cs typeface="Poppins"/>
                <a:sym typeface="Poppins"/>
              </a:rPr>
              <a:t> </a:t>
            </a:r>
            <a:r>
              <a:rPr lang="en-US" sz="1400" b="1" spc="57" dirty="0">
                <a:solidFill>
                  <a:srgbClr val="272727"/>
                </a:solidFill>
                <a:latin typeface="Poppins"/>
                <a:ea typeface="Poppins"/>
                <a:cs typeface="Poppins"/>
                <a:sym typeface="Poppins"/>
              </a:rPr>
              <a:t>Networking Devices </a:t>
            </a:r>
            <a:r>
              <a:rPr lang="en-US" sz="1400" spc="57" dirty="0">
                <a:solidFill>
                  <a:srgbClr val="272727"/>
                </a:solidFill>
                <a:latin typeface="Poppins"/>
                <a:ea typeface="Poppins"/>
                <a:cs typeface="Poppins"/>
                <a:sym typeface="Poppins"/>
              </a:rPr>
              <a:t>– Routers &amp; secure VPNs for seamless connectivity across hospitals. </a:t>
            </a:r>
          </a:p>
          <a:p>
            <a:pPr algn="just">
              <a:lnSpc>
                <a:spcPct val="200000"/>
              </a:lnSpc>
            </a:pPr>
            <a:r>
              <a:rPr lang="en-US" sz="1400" spc="57" dirty="0">
                <a:solidFill>
                  <a:srgbClr val="272727"/>
                </a:solidFill>
                <a:latin typeface="Poppins"/>
                <a:ea typeface="Poppins"/>
                <a:cs typeface="Poppins"/>
                <a:sym typeface="Poppins"/>
              </a:rPr>
              <a:t> </a:t>
            </a:r>
            <a:r>
              <a:rPr lang="en-US" sz="1400" b="1" spc="57" dirty="0">
                <a:solidFill>
                  <a:srgbClr val="272727"/>
                </a:solidFill>
                <a:latin typeface="Poppins"/>
                <a:ea typeface="Poppins"/>
                <a:cs typeface="Poppins"/>
                <a:sym typeface="Poppins"/>
              </a:rPr>
              <a:t>Smartphones</a:t>
            </a:r>
            <a:r>
              <a:rPr lang="en-US" sz="1400" spc="57" dirty="0">
                <a:solidFill>
                  <a:srgbClr val="272727"/>
                </a:solidFill>
                <a:latin typeface="Poppins"/>
                <a:ea typeface="Poppins"/>
                <a:cs typeface="Poppins"/>
                <a:sym typeface="Poppins"/>
              </a:rPr>
              <a:t> – For patients and doctors to receive real-time notifications. </a:t>
            </a:r>
          </a:p>
          <a:p>
            <a:pPr algn="just">
              <a:lnSpc>
                <a:spcPct val="200000"/>
              </a:lnSpc>
            </a:pPr>
            <a:r>
              <a:rPr lang="en-US" sz="1400" b="1" spc="57" dirty="0">
                <a:solidFill>
                  <a:srgbClr val="272727"/>
                </a:solidFill>
                <a:latin typeface="Poppins"/>
                <a:ea typeface="Poppins"/>
                <a:cs typeface="Poppins"/>
                <a:sym typeface="Poppins"/>
              </a:rPr>
              <a:t> Database Storage </a:t>
            </a:r>
            <a:r>
              <a:rPr lang="en-US" sz="1400" spc="57" dirty="0">
                <a:solidFill>
                  <a:srgbClr val="272727"/>
                </a:solidFill>
                <a:latin typeface="Poppins"/>
                <a:ea typeface="Poppins"/>
                <a:cs typeface="Poppins"/>
                <a:sym typeface="Poppins"/>
              </a:rPr>
              <a:t>– Scalable storage solutions for patient records, queue management &amp; bed tracking. </a:t>
            </a:r>
          </a:p>
        </p:txBody>
      </p:sp>
      <p:sp>
        <p:nvSpPr>
          <p:cNvPr id="22" name="TextBox 14">
            <a:extLst>
              <a:ext uri="{FF2B5EF4-FFF2-40B4-BE49-F238E27FC236}">
                <a16:creationId xmlns:a16="http://schemas.microsoft.com/office/drawing/2014/main" id="{0B90C4F3-BCE6-A6B4-5C75-42D2763B8A08}"/>
              </a:ext>
            </a:extLst>
          </p:cNvPr>
          <p:cNvSpPr txBox="1"/>
          <p:nvPr/>
        </p:nvSpPr>
        <p:spPr>
          <a:xfrm>
            <a:off x="4203078" y="862391"/>
            <a:ext cx="7326285" cy="461408"/>
          </a:xfrm>
          <a:prstGeom prst="rect">
            <a:avLst/>
          </a:prstGeom>
        </p:spPr>
        <p:txBody>
          <a:bodyPr lIns="0" tIns="0" rIns="0" bIns="0" rtlCol="0" anchor="t">
            <a:spAutoFit/>
          </a:bodyPr>
          <a:lstStyle/>
          <a:p>
            <a:pPr algn="ctr">
              <a:lnSpc>
                <a:spcPts val="4200"/>
              </a:lnSpc>
            </a:pPr>
            <a:r>
              <a:rPr lang="en-US" sz="1600" b="1" spc="345" dirty="0">
                <a:solidFill>
                  <a:srgbClr val="0189D6"/>
                </a:solidFill>
                <a:latin typeface="Poppins" panose="00000500000000000000" pitchFamily="2" charset="0"/>
                <a:ea typeface="Poppins Bold"/>
                <a:cs typeface="Poppins" panose="00000500000000000000" pitchFamily="2" charset="0"/>
                <a:sym typeface="Poppins Bold"/>
              </a:rPr>
              <a:t>SOFTWARE REQUIREMENTS:</a:t>
            </a:r>
          </a:p>
        </p:txBody>
      </p:sp>
      <p:cxnSp>
        <p:nvCxnSpPr>
          <p:cNvPr id="24" name="Straight Connector 23">
            <a:extLst>
              <a:ext uri="{FF2B5EF4-FFF2-40B4-BE49-F238E27FC236}">
                <a16:creationId xmlns:a16="http://schemas.microsoft.com/office/drawing/2014/main" id="{2C094BAB-85CC-1C9B-B5A8-13D45E0A048C}"/>
              </a:ext>
            </a:extLst>
          </p:cNvPr>
          <p:cNvCxnSpPr>
            <a:cxnSpLocks/>
          </p:cNvCxnSpPr>
          <p:nvPr/>
        </p:nvCxnSpPr>
        <p:spPr>
          <a:xfrm>
            <a:off x="5760720" y="857966"/>
            <a:ext cx="0" cy="5237306"/>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12">
            <a:extLst>
              <a:ext uri="{FF2B5EF4-FFF2-40B4-BE49-F238E27FC236}">
                <a16:creationId xmlns:a16="http://schemas.microsoft.com/office/drawing/2014/main" id="{18F86FFE-2759-7F98-438F-FE6E6BAC1838}"/>
              </a:ext>
            </a:extLst>
          </p:cNvPr>
          <p:cNvSpPr txBox="1"/>
          <p:nvPr/>
        </p:nvSpPr>
        <p:spPr>
          <a:xfrm>
            <a:off x="6004561" y="1813407"/>
            <a:ext cx="4250790" cy="1663212"/>
          </a:xfrm>
          <a:prstGeom prst="rect">
            <a:avLst/>
          </a:prstGeom>
        </p:spPr>
        <p:txBody>
          <a:bodyPr wrap="square" lIns="0" tIns="0" rIns="0" bIns="0" rtlCol="0" anchor="t">
            <a:spAutoFit/>
          </a:bodyPr>
          <a:lstStyle/>
          <a:p>
            <a:pPr algn="just">
              <a:lnSpc>
                <a:spcPct val="200000"/>
              </a:lnSpc>
            </a:pPr>
            <a:r>
              <a:rPr lang="en-US" sz="1400" dirty="0">
                <a:solidFill>
                  <a:srgbClr val="272727"/>
                </a:solidFill>
                <a:latin typeface="Calibri" panose="020F0502020204030204" pitchFamily="34" charset="0"/>
                <a:ea typeface="Calibri" panose="020F0502020204030204" pitchFamily="34" charset="0"/>
                <a:cs typeface="Calibri" panose="020F0502020204030204" pitchFamily="34" charset="0"/>
                <a:sym typeface="Poppins"/>
              </a:rPr>
              <a:t> </a:t>
            </a:r>
            <a:r>
              <a:rPr lang="en-US" sz="1400" b="1" dirty="0">
                <a:solidFill>
                  <a:srgbClr val="272727"/>
                </a:solidFill>
                <a:latin typeface="Calibri" panose="020F0502020204030204" pitchFamily="34" charset="0"/>
                <a:ea typeface="Calibri" panose="020F0502020204030204" pitchFamily="34" charset="0"/>
                <a:cs typeface="Calibri" panose="020F0502020204030204" pitchFamily="34" charset="0"/>
                <a:sym typeface="Poppins"/>
              </a:rPr>
              <a:t>Backend – </a:t>
            </a:r>
            <a:r>
              <a:rPr lang="en-US" sz="1400" dirty="0">
                <a:solidFill>
                  <a:srgbClr val="272727"/>
                </a:solidFill>
                <a:latin typeface="Calibri" panose="020F0502020204030204" pitchFamily="34" charset="0"/>
                <a:ea typeface="Calibri" panose="020F0502020204030204" pitchFamily="34" charset="0"/>
                <a:cs typeface="Calibri" panose="020F0502020204030204" pitchFamily="34" charset="0"/>
                <a:sym typeface="Poppins"/>
              </a:rPr>
              <a:t>Python</a:t>
            </a:r>
            <a:r>
              <a:rPr lang="en-US" sz="1400" b="1" dirty="0">
                <a:solidFill>
                  <a:srgbClr val="272727"/>
                </a:solidFill>
                <a:latin typeface="Calibri" panose="020F0502020204030204" pitchFamily="34" charset="0"/>
                <a:ea typeface="Calibri" panose="020F0502020204030204" pitchFamily="34" charset="0"/>
                <a:cs typeface="Calibri" panose="020F0502020204030204" pitchFamily="34" charset="0"/>
                <a:sym typeface="Poppins"/>
              </a:rPr>
              <a:t> </a:t>
            </a:r>
            <a:r>
              <a:rPr lang="en-US" sz="1400" dirty="0">
                <a:solidFill>
                  <a:srgbClr val="272727"/>
                </a:solidFill>
                <a:latin typeface="Calibri" panose="020F0502020204030204" pitchFamily="34" charset="0"/>
                <a:ea typeface="Calibri" panose="020F0502020204030204" pitchFamily="34" charset="0"/>
                <a:cs typeface="Calibri" panose="020F0502020204030204" pitchFamily="34" charset="0"/>
                <a:sym typeface="Poppins"/>
              </a:rPr>
              <a:t>(Flask) for API development &amp; MongoDB Atlas for database management. </a:t>
            </a:r>
          </a:p>
          <a:p>
            <a:pPr algn="just">
              <a:lnSpc>
                <a:spcPct val="200000"/>
              </a:lnSpc>
            </a:pPr>
            <a:r>
              <a:rPr lang="en-US" sz="1400" b="1" dirty="0">
                <a:solidFill>
                  <a:srgbClr val="272727"/>
                </a:solidFill>
                <a:latin typeface="Calibri" panose="020F0502020204030204" pitchFamily="34" charset="0"/>
                <a:ea typeface="Calibri" panose="020F0502020204030204" pitchFamily="34" charset="0"/>
                <a:cs typeface="Calibri" panose="020F0502020204030204" pitchFamily="34" charset="0"/>
                <a:sym typeface="Poppins"/>
              </a:rPr>
              <a:t> Frontend </a:t>
            </a:r>
            <a:r>
              <a:rPr lang="en-US" sz="1400" dirty="0">
                <a:solidFill>
                  <a:srgbClr val="272727"/>
                </a:solidFill>
                <a:latin typeface="Calibri" panose="020F0502020204030204" pitchFamily="34" charset="0"/>
                <a:ea typeface="Calibri" panose="020F0502020204030204" pitchFamily="34" charset="0"/>
                <a:cs typeface="Calibri" panose="020F0502020204030204" pitchFamily="34" charset="0"/>
                <a:sym typeface="Poppins"/>
              </a:rPr>
              <a:t>– Html, CSS, </a:t>
            </a:r>
            <a:r>
              <a:rPr lang="en-US" sz="1400" dirty="0" err="1">
                <a:solidFill>
                  <a:srgbClr val="272727"/>
                </a:solidFill>
                <a:latin typeface="Calibri" panose="020F0502020204030204" pitchFamily="34" charset="0"/>
                <a:ea typeface="Calibri" panose="020F0502020204030204" pitchFamily="34" charset="0"/>
                <a:cs typeface="Calibri" panose="020F0502020204030204" pitchFamily="34" charset="0"/>
                <a:sym typeface="Poppins"/>
              </a:rPr>
              <a:t>Javascript</a:t>
            </a:r>
            <a:r>
              <a:rPr lang="en-US" sz="1400" dirty="0">
                <a:solidFill>
                  <a:srgbClr val="272727"/>
                </a:solidFill>
                <a:latin typeface="Calibri" panose="020F0502020204030204" pitchFamily="34" charset="0"/>
                <a:ea typeface="Calibri" panose="020F0502020204030204" pitchFamily="34" charset="0"/>
                <a:cs typeface="Calibri" panose="020F0502020204030204" pitchFamily="34" charset="0"/>
                <a:sym typeface="Poppins"/>
              </a:rPr>
              <a:t> for an interactive user interface. </a:t>
            </a:r>
          </a:p>
        </p:txBody>
      </p:sp>
      <p:sp>
        <p:nvSpPr>
          <p:cNvPr id="27" name="Freeform 4">
            <a:extLst>
              <a:ext uri="{FF2B5EF4-FFF2-40B4-BE49-F238E27FC236}">
                <a16:creationId xmlns:a16="http://schemas.microsoft.com/office/drawing/2014/main" id="{0A012410-8748-B93C-4321-2E0E6A3A6D42}"/>
              </a:ext>
            </a:extLst>
          </p:cNvPr>
          <p:cNvSpPr/>
          <p:nvPr/>
        </p:nvSpPr>
        <p:spPr>
          <a:xfrm>
            <a:off x="9299215" y="3754726"/>
            <a:ext cx="789665" cy="785357"/>
          </a:xfrm>
          <a:custGeom>
            <a:avLst/>
            <a:gdLst/>
            <a:ahLst/>
            <a:cxnLst/>
            <a:rect l="l" t="t" r="r" b="b"/>
            <a:pathLst>
              <a:path w="789665" h="785357">
                <a:moveTo>
                  <a:pt x="0" y="0"/>
                </a:moveTo>
                <a:lnTo>
                  <a:pt x="789665" y="0"/>
                </a:lnTo>
                <a:lnTo>
                  <a:pt x="789665" y="785358"/>
                </a:lnTo>
                <a:lnTo>
                  <a:pt x="0" y="7853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5">
            <a:extLst>
              <a:ext uri="{FF2B5EF4-FFF2-40B4-BE49-F238E27FC236}">
                <a16:creationId xmlns:a16="http://schemas.microsoft.com/office/drawing/2014/main" id="{B8BBCE19-5989-CBF5-7E1E-448868EF5998}"/>
              </a:ext>
            </a:extLst>
          </p:cNvPr>
          <p:cNvSpPr/>
          <p:nvPr/>
        </p:nvSpPr>
        <p:spPr>
          <a:xfrm>
            <a:off x="8957551" y="4540084"/>
            <a:ext cx="341664" cy="728354"/>
          </a:xfrm>
          <a:custGeom>
            <a:avLst/>
            <a:gdLst/>
            <a:ahLst/>
            <a:cxnLst/>
            <a:rect l="l" t="t" r="r" b="b"/>
            <a:pathLst>
              <a:path w="341664" h="728354">
                <a:moveTo>
                  <a:pt x="0" y="0"/>
                </a:moveTo>
                <a:lnTo>
                  <a:pt x="341664" y="0"/>
                </a:lnTo>
                <a:lnTo>
                  <a:pt x="341664" y="728354"/>
                </a:lnTo>
                <a:lnTo>
                  <a:pt x="0" y="728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6">
            <a:extLst>
              <a:ext uri="{FF2B5EF4-FFF2-40B4-BE49-F238E27FC236}">
                <a16:creationId xmlns:a16="http://schemas.microsoft.com/office/drawing/2014/main" id="{55AA1CFC-9FE3-7704-3F04-BFCF55488E76}"/>
              </a:ext>
            </a:extLst>
          </p:cNvPr>
          <p:cNvSpPr/>
          <p:nvPr/>
        </p:nvSpPr>
        <p:spPr>
          <a:xfrm>
            <a:off x="9444165" y="4754660"/>
            <a:ext cx="499766" cy="513778"/>
          </a:xfrm>
          <a:custGeom>
            <a:avLst/>
            <a:gdLst/>
            <a:ahLst/>
            <a:cxnLst/>
            <a:rect l="l" t="t" r="r" b="b"/>
            <a:pathLst>
              <a:path w="499766" h="513778">
                <a:moveTo>
                  <a:pt x="0" y="0"/>
                </a:moveTo>
                <a:lnTo>
                  <a:pt x="499766" y="0"/>
                </a:lnTo>
                <a:lnTo>
                  <a:pt x="499766" y="513778"/>
                </a:lnTo>
                <a:lnTo>
                  <a:pt x="0" y="5137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7">
            <a:extLst>
              <a:ext uri="{FF2B5EF4-FFF2-40B4-BE49-F238E27FC236}">
                <a16:creationId xmlns:a16="http://schemas.microsoft.com/office/drawing/2014/main" id="{AE2B5C5A-386C-A6AC-D148-3F2DF102FCF1}"/>
              </a:ext>
            </a:extLst>
          </p:cNvPr>
          <p:cNvSpPr/>
          <p:nvPr/>
        </p:nvSpPr>
        <p:spPr>
          <a:xfrm>
            <a:off x="7397163" y="5109935"/>
            <a:ext cx="1417512" cy="317007"/>
          </a:xfrm>
          <a:custGeom>
            <a:avLst/>
            <a:gdLst/>
            <a:ahLst/>
            <a:cxnLst/>
            <a:rect l="l" t="t" r="r" b="b"/>
            <a:pathLst>
              <a:path w="1417512" h="317007">
                <a:moveTo>
                  <a:pt x="0" y="0"/>
                </a:moveTo>
                <a:lnTo>
                  <a:pt x="1417513" y="0"/>
                </a:lnTo>
                <a:lnTo>
                  <a:pt x="1417513" y="317007"/>
                </a:lnTo>
                <a:lnTo>
                  <a:pt x="0" y="3170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8">
            <a:extLst>
              <a:ext uri="{FF2B5EF4-FFF2-40B4-BE49-F238E27FC236}">
                <a16:creationId xmlns:a16="http://schemas.microsoft.com/office/drawing/2014/main" id="{5EE6DAD1-16B3-0198-8E9C-B2B6E8D473F1}"/>
              </a:ext>
            </a:extLst>
          </p:cNvPr>
          <p:cNvSpPr/>
          <p:nvPr/>
        </p:nvSpPr>
        <p:spPr>
          <a:xfrm>
            <a:off x="8644164" y="3871139"/>
            <a:ext cx="484219" cy="552532"/>
          </a:xfrm>
          <a:custGeom>
            <a:avLst/>
            <a:gdLst/>
            <a:ahLst/>
            <a:cxnLst/>
            <a:rect l="l" t="t" r="r" b="b"/>
            <a:pathLst>
              <a:path w="484219" h="552532">
                <a:moveTo>
                  <a:pt x="0" y="0"/>
                </a:moveTo>
                <a:lnTo>
                  <a:pt x="484219" y="0"/>
                </a:lnTo>
                <a:lnTo>
                  <a:pt x="484219" y="552532"/>
                </a:lnTo>
                <a:lnTo>
                  <a:pt x="0" y="5525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TextBox 15">
            <a:extLst>
              <a:ext uri="{FF2B5EF4-FFF2-40B4-BE49-F238E27FC236}">
                <a16:creationId xmlns:a16="http://schemas.microsoft.com/office/drawing/2014/main" id="{9A8C7B57-444C-811F-6732-CB8734E7C997}"/>
              </a:ext>
            </a:extLst>
          </p:cNvPr>
          <p:cNvSpPr txBox="1"/>
          <p:nvPr/>
        </p:nvSpPr>
        <p:spPr>
          <a:xfrm>
            <a:off x="8755246" y="5376662"/>
            <a:ext cx="1179433" cy="618947"/>
          </a:xfrm>
          <a:prstGeom prst="rect">
            <a:avLst/>
          </a:prstGeom>
        </p:spPr>
        <p:txBody>
          <a:bodyPr lIns="0" tIns="0" rIns="0" bIns="0" rtlCol="0" anchor="t">
            <a:spAutoFit/>
          </a:bodyPr>
          <a:lstStyle/>
          <a:p>
            <a:pPr algn="ctr">
              <a:lnSpc>
                <a:spcPts val="4734"/>
              </a:lnSpc>
              <a:spcBef>
                <a:spcPct val="0"/>
              </a:spcBef>
            </a:pPr>
            <a:r>
              <a:rPr lang="en-US" sz="3382" b="1">
                <a:solidFill>
                  <a:srgbClr val="000000"/>
                </a:solidFill>
                <a:latin typeface="Poppins Bold"/>
                <a:ea typeface="Poppins Bold"/>
                <a:cs typeface="Poppins Bold"/>
                <a:sym typeface="Poppins Bold"/>
              </a:rPr>
              <a:t>🔐🛡️</a:t>
            </a:r>
          </a:p>
        </p:txBody>
      </p:sp>
    </p:spTree>
    <p:extLst>
      <p:ext uri="{BB962C8B-B14F-4D97-AF65-F5344CB8AC3E}">
        <p14:creationId xmlns:p14="http://schemas.microsoft.com/office/powerpoint/2010/main" val="1290442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C789-F1C9-EA9D-A1D6-A09C7313A58C}"/>
              </a:ext>
            </a:extLst>
          </p:cNvPr>
          <p:cNvSpPr>
            <a:spLocks noGrp="1"/>
          </p:cNvSpPr>
          <p:nvPr>
            <p:ph type="title"/>
          </p:nvPr>
        </p:nvSpPr>
        <p:spPr>
          <a:xfrm>
            <a:off x="321734" y="105889"/>
            <a:ext cx="3122506" cy="731520"/>
          </a:xfrm>
        </p:spPr>
        <p:txBody>
          <a:bodyPr/>
          <a:lstStyle/>
          <a:p>
            <a:r>
              <a:rPr lang="en-US" sz="3600" b="1" dirty="0">
                <a:latin typeface="Times New Roman" panose="02020603050405020304" pitchFamily="18" charset="0"/>
                <a:cs typeface="Times New Roman" panose="02020603050405020304" pitchFamily="18" charset="0"/>
              </a:rPr>
              <a:t>DIAGRAMS</a:t>
            </a:r>
            <a:endParaRPr lang="en-IN" dirty="0"/>
          </a:p>
        </p:txBody>
      </p:sp>
      <p:sp>
        <p:nvSpPr>
          <p:cNvPr id="5" name="TextBox 4">
            <a:extLst>
              <a:ext uri="{FF2B5EF4-FFF2-40B4-BE49-F238E27FC236}">
                <a16:creationId xmlns:a16="http://schemas.microsoft.com/office/drawing/2014/main" id="{260AF252-6726-F1FC-8F7C-FB10895B4827}"/>
              </a:ext>
            </a:extLst>
          </p:cNvPr>
          <p:cNvSpPr txBox="1"/>
          <p:nvPr/>
        </p:nvSpPr>
        <p:spPr>
          <a:xfrm>
            <a:off x="4243070" y="-90973"/>
            <a:ext cx="2080260" cy="837409"/>
          </a:xfrm>
          <a:prstGeom prst="rect">
            <a:avLst/>
          </a:prstGeom>
          <a:noFill/>
        </p:spPr>
        <p:txBody>
          <a:bodyPr wrap="square">
            <a:spAutoFit/>
          </a:bodyPr>
          <a:lstStyle/>
          <a:p>
            <a:pPr algn="l">
              <a:lnSpc>
                <a:spcPts val="6999"/>
              </a:lnSpc>
            </a:pPr>
            <a:r>
              <a:rPr lang="en-US" sz="2000" b="1" dirty="0">
                <a:solidFill>
                  <a:srgbClr val="92D050"/>
                </a:solidFill>
                <a:latin typeface="Poppins" panose="00000500000000000000" pitchFamily="2" charset="0"/>
                <a:ea typeface="Poppins Bold"/>
                <a:cs typeface="Poppins" panose="00000500000000000000" pitchFamily="2" charset="0"/>
                <a:sym typeface="Poppins Bold"/>
              </a:rPr>
              <a:t>FLOW CHART</a:t>
            </a:r>
          </a:p>
        </p:txBody>
      </p:sp>
      <p:pic>
        <p:nvPicPr>
          <p:cNvPr id="7" name="Picture 6">
            <a:extLst>
              <a:ext uri="{FF2B5EF4-FFF2-40B4-BE49-F238E27FC236}">
                <a16:creationId xmlns:a16="http://schemas.microsoft.com/office/drawing/2014/main" id="{2A291AD8-C028-18F4-849A-7E85B386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302" y="746436"/>
            <a:ext cx="8029419" cy="6111564"/>
          </a:xfrm>
          <a:prstGeom prst="rect">
            <a:avLst/>
          </a:prstGeom>
        </p:spPr>
      </p:pic>
    </p:spTree>
    <p:extLst>
      <p:ext uri="{BB962C8B-B14F-4D97-AF65-F5344CB8AC3E}">
        <p14:creationId xmlns:p14="http://schemas.microsoft.com/office/powerpoint/2010/main" val="144878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D8369B-5B8C-2201-7F21-90758436306F}"/>
              </a:ext>
            </a:extLst>
          </p:cNvPr>
          <p:cNvSpPr txBox="1"/>
          <p:nvPr/>
        </p:nvSpPr>
        <p:spPr>
          <a:xfrm>
            <a:off x="276860" y="-193040"/>
            <a:ext cx="1938020" cy="830227"/>
          </a:xfrm>
          <a:prstGeom prst="rect">
            <a:avLst/>
          </a:prstGeom>
          <a:noFill/>
        </p:spPr>
        <p:txBody>
          <a:bodyPr wrap="square">
            <a:spAutoFit/>
          </a:bodyPr>
          <a:lstStyle/>
          <a:p>
            <a:pPr algn="l">
              <a:lnSpc>
                <a:spcPts val="6999"/>
              </a:lnSpc>
            </a:pPr>
            <a:r>
              <a:rPr lang="en-US" sz="2000" b="1" dirty="0">
                <a:solidFill>
                  <a:srgbClr val="92D050"/>
                </a:solidFill>
                <a:latin typeface="Poppins" panose="00000500000000000000" pitchFamily="2" charset="0"/>
                <a:ea typeface="Poppins Bold"/>
                <a:cs typeface="Poppins" panose="00000500000000000000" pitchFamily="2" charset="0"/>
                <a:sym typeface="Poppins Bold"/>
              </a:rPr>
              <a:t>ER DIAGRAM</a:t>
            </a:r>
          </a:p>
        </p:txBody>
      </p:sp>
      <p:pic>
        <p:nvPicPr>
          <p:cNvPr id="7" name="Picture 6">
            <a:extLst>
              <a:ext uri="{FF2B5EF4-FFF2-40B4-BE49-F238E27FC236}">
                <a16:creationId xmlns:a16="http://schemas.microsoft.com/office/drawing/2014/main" id="{44D1BB35-FA87-FED9-DFB4-37928837B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89" y="637186"/>
            <a:ext cx="10796271" cy="6093823"/>
          </a:xfrm>
          <a:prstGeom prst="rect">
            <a:avLst/>
          </a:prstGeom>
        </p:spPr>
      </p:pic>
    </p:spTree>
    <p:extLst>
      <p:ext uri="{BB962C8B-B14F-4D97-AF65-F5344CB8AC3E}">
        <p14:creationId xmlns:p14="http://schemas.microsoft.com/office/powerpoint/2010/main" val="10295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5E71F9-ACDA-3144-348C-26CCF0092307}"/>
              </a:ext>
            </a:extLst>
          </p:cNvPr>
          <p:cNvSpPr txBox="1"/>
          <p:nvPr/>
        </p:nvSpPr>
        <p:spPr>
          <a:xfrm>
            <a:off x="191147" y="236974"/>
            <a:ext cx="1840853" cy="369332"/>
          </a:xfrm>
          <a:prstGeom prst="rect">
            <a:avLst/>
          </a:prstGeom>
          <a:noFill/>
        </p:spPr>
        <p:txBody>
          <a:bodyPr wrap="square">
            <a:spAutoFit/>
          </a:bodyPr>
          <a:lstStyle/>
          <a:p>
            <a:r>
              <a:rPr lang="en-IN" b="1" dirty="0">
                <a:solidFill>
                  <a:srgbClr val="92D050"/>
                </a:solidFill>
              </a:rPr>
              <a:t>DFD Level-0</a:t>
            </a:r>
          </a:p>
        </p:txBody>
      </p:sp>
      <p:pic>
        <p:nvPicPr>
          <p:cNvPr id="3" name="Picture 2">
            <a:extLst>
              <a:ext uri="{FF2B5EF4-FFF2-40B4-BE49-F238E27FC236}">
                <a16:creationId xmlns:a16="http://schemas.microsoft.com/office/drawing/2014/main" id="{C1DE176C-8170-1601-106A-C183A57F6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922" y="606306"/>
            <a:ext cx="8257724" cy="5943966"/>
          </a:xfrm>
          <a:prstGeom prst="rect">
            <a:avLst/>
          </a:prstGeom>
        </p:spPr>
      </p:pic>
    </p:spTree>
    <p:extLst>
      <p:ext uri="{BB962C8B-B14F-4D97-AF65-F5344CB8AC3E}">
        <p14:creationId xmlns:p14="http://schemas.microsoft.com/office/powerpoint/2010/main" val="2103611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475C7-C7A4-9A83-3C61-5B7859F6518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60E0791-5C9E-B8B9-33CF-98AFD6870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2454" y="-1"/>
            <a:ext cx="6780506" cy="6848609"/>
          </a:xfrm>
          <a:prstGeom prst="rect">
            <a:avLst/>
          </a:prstGeom>
        </p:spPr>
      </p:pic>
      <p:sp>
        <p:nvSpPr>
          <p:cNvPr id="9" name="TextBox 8">
            <a:extLst>
              <a:ext uri="{FF2B5EF4-FFF2-40B4-BE49-F238E27FC236}">
                <a16:creationId xmlns:a16="http://schemas.microsoft.com/office/drawing/2014/main" id="{E45D7429-7420-AA35-E7CA-28363B76CBFA}"/>
              </a:ext>
            </a:extLst>
          </p:cNvPr>
          <p:cNvSpPr txBox="1"/>
          <p:nvPr/>
        </p:nvSpPr>
        <p:spPr>
          <a:xfrm>
            <a:off x="191147" y="236974"/>
            <a:ext cx="1840853" cy="369332"/>
          </a:xfrm>
          <a:prstGeom prst="rect">
            <a:avLst/>
          </a:prstGeom>
          <a:noFill/>
        </p:spPr>
        <p:txBody>
          <a:bodyPr wrap="square">
            <a:spAutoFit/>
          </a:bodyPr>
          <a:lstStyle/>
          <a:p>
            <a:r>
              <a:rPr lang="en-IN" b="1" dirty="0">
                <a:solidFill>
                  <a:srgbClr val="92D050"/>
                </a:solidFill>
              </a:rPr>
              <a:t>DFD Level-1</a:t>
            </a:r>
          </a:p>
        </p:txBody>
      </p:sp>
    </p:spTree>
    <p:extLst>
      <p:ext uri="{BB962C8B-B14F-4D97-AF65-F5344CB8AC3E}">
        <p14:creationId xmlns:p14="http://schemas.microsoft.com/office/powerpoint/2010/main" val="38032728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512</TotalTime>
  <Words>1016</Words>
  <Application>Microsoft Office PowerPoint</Application>
  <PresentationFormat>Widescreen</PresentationFormat>
  <Paragraphs>128</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Algerian</vt:lpstr>
      <vt:lpstr>Arial</vt:lpstr>
      <vt:lpstr>Arial Black</vt:lpstr>
      <vt:lpstr>Calibri</vt:lpstr>
      <vt:lpstr>montserratregular</vt:lpstr>
      <vt:lpstr>Poppins</vt:lpstr>
      <vt:lpstr>Poppins Bold</vt:lpstr>
      <vt:lpstr>Tahoma</vt:lpstr>
      <vt:lpstr>Times New Roman</vt:lpstr>
      <vt:lpstr>Trebuchet MS</vt:lpstr>
      <vt:lpstr>Wingdings 3</vt:lpstr>
      <vt:lpstr>Facet</vt:lpstr>
      <vt:lpstr> Minor PROJECT  PRESENTATION ON  Queuing models in OPDs/ availability of beds/ admission of patients. A hospital based solution is ideal which can be integrated with city wide module.</vt:lpstr>
      <vt:lpstr>OUTLINES</vt:lpstr>
      <vt:lpstr>PowerPoint Presentation</vt:lpstr>
      <vt:lpstr>PowerPoint Presentation</vt:lpstr>
      <vt:lpstr>PowerPoint Presentation</vt:lpstr>
      <vt:lpstr>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Biswajeet Sahu</dc:creator>
  <cp:lastModifiedBy>Abhisek Panda</cp:lastModifiedBy>
  <cp:revision>228</cp:revision>
  <dcterms:created xsi:type="dcterms:W3CDTF">2025-03-28T05:14:41Z</dcterms:created>
  <dcterms:modified xsi:type="dcterms:W3CDTF">2025-04-11T02:42:51Z</dcterms:modified>
</cp:coreProperties>
</file>